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Lst>
  <p:notesMasterIdLst>
    <p:notesMasterId r:id="rId24"/>
  </p:notesMasterIdLst>
  <p:sldIdLst>
    <p:sldId id="256" r:id="rId2"/>
    <p:sldId id="257" r:id="rId3"/>
    <p:sldId id="258" r:id="rId4"/>
    <p:sldId id="259" r:id="rId5"/>
    <p:sldId id="269" r:id="rId6"/>
    <p:sldId id="270" r:id="rId7"/>
    <p:sldId id="260" r:id="rId8"/>
    <p:sldId id="264" r:id="rId9"/>
    <p:sldId id="265" r:id="rId10"/>
    <p:sldId id="261" r:id="rId11"/>
    <p:sldId id="262" r:id="rId12"/>
    <p:sldId id="263" r:id="rId13"/>
    <p:sldId id="271" r:id="rId14"/>
    <p:sldId id="272" r:id="rId15"/>
    <p:sldId id="273" r:id="rId16"/>
    <p:sldId id="274" r:id="rId17"/>
    <p:sldId id="266" r:id="rId18"/>
    <p:sldId id="267" r:id="rId19"/>
    <p:sldId id="268" r:id="rId20"/>
    <p:sldId id="276" r:id="rId21"/>
    <p:sldId id="278" r:id="rId22"/>
    <p:sldId id="27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28"/>
  </p:normalViewPr>
  <p:slideViewPr>
    <p:cSldViewPr snapToGrid="0">
      <p:cViewPr varScale="1">
        <p:scale>
          <a:sx n="114" d="100"/>
          <a:sy n="114" d="100"/>
        </p:scale>
        <p:origin x="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FB920C-DDF5-4951-8C04-FDCF4F99299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52DD5EE-28E1-46C0-AB2D-6532C24FF305}">
      <dgm:prSet/>
      <dgm:spPr/>
      <dgm:t>
        <a:bodyPr/>
        <a:lstStyle/>
        <a:p>
          <a:r>
            <a:rPr lang="en-US" dirty="0">
              <a:latin typeface="Times New Roman" panose="02020603050405020304" pitchFamily="18" charset="0"/>
              <a:cs typeface="Times New Roman" panose="02020603050405020304" pitchFamily="18" charset="0"/>
            </a:rPr>
            <a:t>This is a brief overview of this dataset: </a:t>
          </a:r>
        </a:p>
      </dgm:t>
    </dgm:pt>
    <dgm:pt modelId="{C84D45CE-20B8-4AF6-8FAE-D7C6DB37C010}" type="parTrans" cxnId="{C26D6225-A5F0-4AC4-9DE4-BC77A4C6DE61}">
      <dgm:prSet/>
      <dgm:spPr/>
      <dgm:t>
        <a:bodyPr/>
        <a:lstStyle/>
        <a:p>
          <a:endParaRPr lang="en-US"/>
        </a:p>
      </dgm:t>
    </dgm:pt>
    <dgm:pt modelId="{36642CD6-3273-482B-962B-B091290FC57D}" type="sibTrans" cxnId="{C26D6225-A5F0-4AC4-9DE4-BC77A4C6DE61}">
      <dgm:prSet/>
      <dgm:spPr/>
      <dgm:t>
        <a:bodyPr/>
        <a:lstStyle/>
        <a:p>
          <a:endParaRPr lang="en-US"/>
        </a:p>
      </dgm:t>
    </dgm:pt>
    <dgm:pt modelId="{819BABD7-424B-41FA-8478-838E3FC46468}">
      <dgm:prSet/>
      <dgm:spPr/>
      <dgm:t>
        <a:bodyPr/>
        <a:lstStyle/>
        <a:p>
          <a:r>
            <a:rPr lang="en-US" dirty="0">
              <a:latin typeface="Times New Roman" panose="02020603050405020304" pitchFamily="18" charset="0"/>
              <a:cs typeface="Times New Roman" panose="02020603050405020304" pitchFamily="18" charset="0"/>
            </a:rPr>
            <a:t>A consumer is represented by each row, and the attributes for that customer are listed in each column. </a:t>
          </a:r>
        </a:p>
      </dgm:t>
    </dgm:pt>
    <dgm:pt modelId="{62F99280-54F2-43F1-8C45-4D3EB266B755}" type="parTrans" cxnId="{374FF45B-6F91-4D93-8D33-281DBBFA4F75}">
      <dgm:prSet/>
      <dgm:spPr/>
      <dgm:t>
        <a:bodyPr/>
        <a:lstStyle/>
        <a:p>
          <a:endParaRPr lang="en-US"/>
        </a:p>
      </dgm:t>
    </dgm:pt>
    <dgm:pt modelId="{1526647D-60E5-4F63-9147-7FD10278ADA9}" type="sibTrans" cxnId="{374FF45B-6F91-4D93-8D33-281DBBFA4F75}">
      <dgm:prSet/>
      <dgm:spPr/>
      <dgm:t>
        <a:bodyPr/>
        <a:lstStyle/>
        <a:p>
          <a:endParaRPr lang="en-US"/>
        </a:p>
      </dgm:t>
    </dgm:pt>
    <dgm:pt modelId="{25474A6F-1378-4AB9-88CA-B8A183E8A19A}">
      <dgm:prSet/>
      <dgm:spPr/>
      <dgm:t>
        <a:bodyPr/>
        <a:lstStyle/>
        <a:p>
          <a:r>
            <a:rPr lang="en-US" dirty="0">
              <a:latin typeface="Times New Roman" panose="02020603050405020304" pitchFamily="18" charset="0"/>
              <a:cs typeface="Times New Roman" panose="02020603050405020304" pitchFamily="18" charset="0"/>
            </a:rPr>
            <a:t>The data collection contains the following information:  Churn column(output) : Customers who left the service and the feature vectors(input)</a:t>
          </a:r>
        </a:p>
      </dgm:t>
    </dgm:pt>
    <dgm:pt modelId="{7DF6C88E-EAA9-42F5-BE13-EC5B55344FC8}" type="parTrans" cxnId="{B9D0D147-E1AD-4CDD-A7DC-C3C8C072E38B}">
      <dgm:prSet/>
      <dgm:spPr/>
      <dgm:t>
        <a:bodyPr/>
        <a:lstStyle/>
        <a:p>
          <a:endParaRPr lang="en-US"/>
        </a:p>
      </dgm:t>
    </dgm:pt>
    <dgm:pt modelId="{7374A332-4405-414C-A501-FD3A4468C132}" type="sibTrans" cxnId="{B9D0D147-E1AD-4CDD-A7DC-C3C8C072E38B}">
      <dgm:prSet/>
      <dgm:spPr/>
      <dgm:t>
        <a:bodyPr/>
        <a:lstStyle/>
        <a:p>
          <a:endParaRPr lang="en-US"/>
        </a:p>
      </dgm:t>
    </dgm:pt>
    <dgm:pt modelId="{3E86CA5C-B617-4C7A-98C3-0A29B888DFF1}">
      <dgm:prSet/>
      <dgm:spPr/>
      <dgm:t>
        <a:bodyPr/>
        <a:lstStyle/>
        <a:p>
          <a:r>
            <a:rPr lang="en-US" dirty="0">
              <a:latin typeface="Times New Roman" panose="02020603050405020304" pitchFamily="18" charset="0"/>
              <a:cs typeface="Times New Roman" panose="02020603050405020304" pitchFamily="18" charset="0"/>
            </a:rPr>
            <a:t>Every user has signed up for a number of services, including phone, internet, multiple lines, online security, online backup, device protection, tech assistance, and streaming TV and films.</a:t>
          </a:r>
        </a:p>
      </dgm:t>
    </dgm:pt>
    <dgm:pt modelId="{BC1DC44D-B378-49F0-ABD4-ECEA9A5E78A8}" type="parTrans" cxnId="{846AF86C-B747-4D68-AAAF-BD2E0ACBEA29}">
      <dgm:prSet/>
      <dgm:spPr/>
      <dgm:t>
        <a:bodyPr/>
        <a:lstStyle/>
        <a:p>
          <a:endParaRPr lang="en-US"/>
        </a:p>
      </dgm:t>
    </dgm:pt>
    <dgm:pt modelId="{51CCD1F6-B42F-449C-B1D2-39CB8754A95C}" type="sibTrans" cxnId="{846AF86C-B747-4D68-AAAF-BD2E0ACBEA29}">
      <dgm:prSet/>
      <dgm:spPr/>
      <dgm:t>
        <a:bodyPr/>
        <a:lstStyle/>
        <a:p>
          <a:endParaRPr lang="en-US"/>
        </a:p>
      </dgm:t>
    </dgm:pt>
    <dgm:pt modelId="{0E6D859A-B4F4-4AAE-8A61-6B00260E2F8A}">
      <dgm:prSet/>
      <dgm:spPr/>
      <dgm:t>
        <a:bodyPr/>
        <a:lstStyle/>
        <a:p>
          <a:r>
            <a:rPr lang="en-US" dirty="0">
              <a:latin typeface="Times New Roman" panose="02020603050405020304" pitchFamily="18" charset="0"/>
              <a:cs typeface="Times New Roman" panose="02020603050405020304" pitchFamily="18" charset="0"/>
            </a:rPr>
            <a:t>The amount of time a customer has been on the contract, the payment method, paperless billing, monthly charges, and total charges are all included in their account information. </a:t>
          </a:r>
        </a:p>
      </dgm:t>
    </dgm:pt>
    <dgm:pt modelId="{296EFD33-658D-4489-BE10-FDE0BEC7C1D4}" type="parTrans" cxnId="{65E3728A-35D2-4BD2-8844-B81BA8111FFC}">
      <dgm:prSet/>
      <dgm:spPr/>
      <dgm:t>
        <a:bodyPr/>
        <a:lstStyle/>
        <a:p>
          <a:endParaRPr lang="en-US"/>
        </a:p>
      </dgm:t>
    </dgm:pt>
    <dgm:pt modelId="{B1737BE8-5C96-4A19-9AFF-9EAAB55D6113}" type="sibTrans" cxnId="{65E3728A-35D2-4BD2-8844-B81BA8111FFC}">
      <dgm:prSet/>
      <dgm:spPr/>
      <dgm:t>
        <a:bodyPr/>
        <a:lstStyle/>
        <a:p>
          <a:endParaRPr lang="en-US"/>
        </a:p>
      </dgm:t>
    </dgm:pt>
    <dgm:pt modelId="{1807EEE5-5658-4F54-A815-9569CD9B7167}">
      <dgm:prSet/>
      <dgm:spPr/>
      <dgm:t>
        <a:bodyPr/>
        <a:lstStyle/>
        <a:p>
          <a:r>
            <a:rPr lang="en-US" dirty="0">
              <a:latin typeface="Times New Roman" panose="02020603050405020304" pitchFamily="18" charset="0"/>
              <a:cs typeface="Times New Roman" panose="02020603050405020304" pitchFamily="18" charset="0"/>
            </a:rPr>
            <a:t>The demographic details of the customers, including their age range, gender, and whether they have dependents or relationships</a:t>
          </a:r>
        </a:p>
      </dgm:t>
    </dgm:pt>
    <dgm:pt modelId="{0DF1BD42-602F-4CE7-800B-11010F35CF04}" type="parTrans" cxnId="{E264F713-1BB1-4A90-A1B4-AA10DB54DE31}">
      <dgm:prSet/>
      <dgm:spPr/>
      <dgm:t>
        <a:bodyPr/>
        <a:lstStyle/>
        <a:p>
          <a:endParaRPr lang="en-US"/>
        </a:p>
      </dgm:t>
    </dgm:pt>
    <dgm:pt modelId="{30E833B8-5A77-4064-88DB-BE555087DF00}" type="sibTrans" cxnId="{E264F713-1BB1-4A90-A1B4-AA10DB54DE31}">
      <dgm:prSet/>
      <dgm:spPr/>
      <dgm:t>
        <a:bodyPr/>
        <a:lstStyle/>
        <a:p>
          <a:endParaRPr lang="en-US"/>
        </a:p>
      </dgm:t>
    </dgm:pt>
    <dgm:pt modelId="{62E1C45B-D1D1-1D4F-8740-6B112A67CE2E}" type="pres">
      <dgm:prSet presAssocID="{BCFB920C-DDF5-4951-8C04-FDCF4F992997}" presName="linear" presStyleCnt="0">
        <dgm:presLayoutVars>
          <dgm:animLvl val="lvl"/>
          <dgm:resizeHandles val="exact"/>
        </dgm:presLayoutVars>
      </dgm:prSet>
      <dgm:spPr/>
    </dgm:pt>
    <dgm:pt modelId="{A674AA68-564E-0F4D-9D56-2D7D3498140D}" type="pres">
      <dgm:prSet presAssocID="{B52DD5EE-28E1-46C0-AB2D-6532C24FF305}" presName="parentText" presStyleLbl="node1" presStyleIdx="0" presStyleCnt="1">
        <dgm:presLayoutVars>
          <dgm:chMax val="0"/>
          <dgm:bulletEnabled val="1"/>
        </dgm:presLayoutVars>
      </dgm:prSet>
      <dgm:spPr/>
    </dgm:pt>
    <dgm:pt modelId="{7AB50A69-BB66-EE4D-8404-2C41812ECB37}" type="pres">
      <dgm:prSet presAssocID="{B52DD5EE-28E1-46C0-AB2D-6532C24FF305}" presName="childText" presStyleLbl="revTx" presStyleIdx="0" presStyleCnt="1">
        <dgm:presLayoutVars>
          <dgm:bulletEnabled val="1"/>
        </dgm:presLayoutVars>
      </dgm:prSet>
      <dgm:spPr/>
    </dgm:pt>
  </dgm:ptLst>
  <dgm:cxnLst>
    <dgm:cxn modelId="{A4B56A0E-5DEB-D84D-A10B-F57B2378B378}" type="presOf" srcId="{B52DD5EE-28E1-46C0-AB2D-6532C24FF305}" destId="{A674AA68-564E-0F4D-9D56-2D7D3498140D}" srcOrd="0" destOrd="0" presId="urn:microsoft.com/office/officeart/2005/8/layout/vList2"/>
    <dgm:cxn modelId="{E264F713-1BB1-4A90-A1B4-AA10DB54DE31}" srcId="{B52DD5EE-28E1-46C0-AB2D-6532C24FF305}" destId="{1807EEE5-5658-4F54-A815-9569CD9B7167}" srcOrd="4" destOrd="0" parTransId="{0DF1BD42-602F-4CE7-800B-11010F35CF04}" sibTransId="{30E833B8-5A77-4064-88DB-BE555087DF00}"/>
    <dgm:cxn modelId="{C26D6225-A5F0-4AC4-9DE4-BC77A4C6DE61}" srcId="{BCFB920C-DDF5-4951-8C04-FDCF4F992997}" destId="{B52DD5EE-28E1-46C0-AB2D-6532C24FF305}" srcOrd="0" destOrd="0" parTransId="{C84D45CE-20B8-4AF6-8FAE-D7C6DB37C010}" sibTransId="{36642CD6-3273-482B-962B-B091290FC57D}"/>
    <dgm:cxn modelId="{6023773E-993A-CD43-AB7A-F72505FA7AB2}" type="presOf" srcId="{1807EEE5-5658-4F54-A815-9569CD9B7167}" destId="{7AB50A69-BB66-EE4D-8404-2C41812ECB37}" srcOrd="0" destOrd="4" presId="urn:microsoft.com/office/officeart/2005/8/layout/vList2"/>
    <dgm:cxn modelId="{B9D0D147-E1AD-4CDD-A7DC-C3C8C072E38B}" srcId="{B52DD5EE-28E1-46C0-AB2D-6532C24FF305}" destId="{25474A6F-1378-4AB9-88CA-B8A183E8A19A}" srcOrd="1" destOrd="0" parTransId="{7DF6C88E-EAA9-42F5-BE13-EC5B55344FC8}" sibTransId="{7374A332-4405-414C-A501-FD3A4468C132}"/>
    <dgm:cxn modelId="{374FF45B-6F91-4D93-8D33-281DBBFA4F75}" srcId="{B52DD5EE-28E1-46C0-AB2D-6532C24FF305}" destId="{819BABD7-424B-41FA-8478-838E3FC46468}" srcOrd="0" destOrd="0" parTransId="{62F99280-54F2-43F1-8C45-4D3EB266B755}" sibTransId="{1526647D-60E5-4F63-9147-7FD10278ADA9}"/>
    <dgm:cxn modelId="{D9E0B767-3A4F-E845-88F7-FC3E6F5085E5}" type="presOf" srcId="{819BABD7-424B-41FA-8478-838E3FC46468}" destId="{7AB50A69-BB66-EE4D-8404-2C41812ECB37}" srcOrd="0" destOrd="0" presId="urn:microsoft.com/office/officeart/2005/8/layout/vList2"/>
    <dgm:cxn modelId="{846AF86C-B747-4D68-AAAF-BD2E0ACBEA29}" srcId="{B52DD5EE-28E1-46C0-AB2D-6532C24FF305}" destId="{3E86CA5C-B617-4C7A-98C3-0A29B888DFF1}" srcOrd="2" destOrd="0" parTransId="{BC1DC44D-B378-49F0-ABD4-ECEA9A5E78A8}" sibTransId="{51CCD1F6-B42F-449C-B1D2-39CB8754A95C}"/>
    <dgm:cxn modelId="{4EE87F83-6685-2A4F-A9CE-0BB33E0F6D4D}" type="presOf" srcId="{0E6D859A-B4F4-4AAE-8A61-6B00260E2F8A}" destId="{7AB50A69-BB66-EE4D-8404-2C41812ECB37}" srcOrd="0" destOrd="3" presId="urn:microsoft.com/office/officeart/2005/8/layout/vList2"/>
    <dgm:cxn modelId="{65E3728A-35D2-4BD2-8844-B81BA8111FFC}" srcId="{B52DD5EE-28E1-46C0-AB2D-6532C24FF305}" destId="{0E6D859A-B4F4-4AAE-8A61-6B00260E2F8A}" srcOrd="3" destOrd="0" parTransId="{296EFD33-658D-4489-BE10-FDE0BEC7C1D4}" sibTransId="{B1737BE8-5C96-4A19-9AFF-9EAAB55D6113}"/>
    <dgm:cxn modelId="{63CBE0C2-70B9-BB40-BF0C-FD742A2040A3}" type="presOf" srcId="{3E86CA5C-B617-4C7A-98C3-0A29B888DFF1}" destId="{7AB50A69-BB66-EE4D-8404-2C41812ECB37}" srcOrd="0" destOrd="2" presId="urn:microsoft.com/office/officeart/2005/8/layout/vList2"/>
    <dgm:cxn modelId="{DC65EBC7-279D-1D41-B880-170139985E0E}" type="presOf" srcId="{BCFB920C-DDF5-4951-8C04-FDCF4F992997}" destId="{62E1C45B-D1D1-1D4F-8740-6B112A67CE2E}" srcOrd="0" destOrd="0" presId="urn:microsoft.com/office/officeart/2005/8/layout/vList2"/>
    <dgm:cxn modelId="{C42145E3-3D98-EA4D-A7B4-A880A45A9629}" type="presOf" srcId="{25474A6F-1378-4AB9-88CA-B8A183E8A19A}" destId="{7AB50A69-BB66-EE4D-8404-2C41812ECB37}" srcOrd="0" destOrd="1" presId="urn:microsoft.com/office/officeart/2005/8/layout/vList2"/>
    <dgm:cxn modelId="{3B4C6644-FF87-2340-AD93-1C521FB58FA5}" type="presParOf" srcId="{62E1C45B-D1D1-1D4F-8740-6B112A67CE2E}" destId="{A674AA68-564E-0F4D-9D56-2D7D3498140D}" srcOrd="0" destOrd="0" presId="urn:microsoft.com/office/officeart/2005/8/layout/vList2"/>
    <dgm:cxn modelId="{1F65CB77-04B9-6E49-A251-CA2B97E08BE1}" type="presParOf" srcId="{62E1C45B-D1D1-1D4F-8740-6B112A67CE2E}" destId="{7AB50A69-BB66-EE4D-8404-2C41812ECB3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4AA68-564E-0F4D-9D56-2D7D3498140D}">
      <dsp:nvSpPr>
        <dsp:cNvPr id="0" name=""/>
        <dsp:cNvSpPr/>
      </dsp:nvSpPr>
      <dsp:spPr>
        <a:xfrm>
          <a:off x="0" y="74555"/>
          <a:ext cx="10533509" cy="59319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Times New Roman" panose="02020603050405020304" pitchFamily="18" charset="0"/>
              <a:cs typeface="Times New Roman" panose="02020603050405020304" pitchFamily="18" charset="0"/>
            </a:rPr>
            <a:t>This is a brief overview of this dataset: </a:t>
          </a:r>
        </a:p>
      </dsp:txBody>
      <dsp:txXfrm>
        <a:off x="28957" y="103512"/>
        <a:ext cx="10475595" cy="535276"/>
      </dsp:txXfrm>
    </dsp:sp>
    <dsp:sp modelId="{7AB50A69-BB66-EE4D-8404-2C41812ECB37}">
      <dsp:nvSpPr>
        <dsp:cNvPr id="0" name=""/>
        <dsp:cNvSpPr/>
      </dsp:nvSpPr>
      <dsp:spPr>
        <a:xfrm>
          <a:off x="0" y="667745"/>
          <a:ext cx="10533509" cy="2852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439"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latin typeface="Times New Roman" panose="02020603050405020304" pitchFamily="18" charset="0"/>
              <a:cs typeface="Times New Roman" panose="02020603050405020304" pitchFamily="18" charset="0"/>
            </a:rPr>
            <a:t>A consumer is represented by each row, and the attributes for that customer are listed in each column. </a:t>
          </a:r>
        </a:p>
        <a:p>
          <a:pPr marL="228600" lvl="1" indent="-228600" algn="l" defTabSz="889000">
            <a:lnSpc>
              <a:spcPct val="90000"/>
            </a:lnSpc>
            <a:spcBef>
              <a:spcPct val="0"/>
            </a:spcBef>
            <a:spcAft>
              <a:spcPct val="20000"/>
            </a:spcAft>
            <a:buChar char="•"/>
          </a:pPr>
          <a:r>
            <a:rPr lang="en-US" sz="2000" kern="1200" dirty="0">
              <a:latin typeface="Times New Roman" panose="02020603050405020304" pitchFamily="18" charset="0"/>
              <a:cs typeface="Times New Roman" panose="02020603050405020304" pitchFamily="18" charset="0"/>
            </a:rPr>
            <a:t>The data collection contains the following information:  Churn column(output) : Customers who left the service and the feature vectors(input)</a:t>
          </a:r>
        </a:p>
        <a:p>
          <a:pPr marL="228600" lvl="1" indent="-228600" algn="l" defTabSz="889000">
            <a:lnSpc>
              <a:spcPct val="90000"/>
            </a:lnSpc>
            <a:spcBef>
              <a:spcPct val="0"/>
            </a:spcBef>
            <a:spcAft>
              <a:spcPct val="20000"/>
            </a:spcAft>
            <a:buChar char="•"/>
          </a:pPr>
          <a:r>
            <a:rPr lang="en-US" sz="2000" kern="1200" dirty="0">
              <a:latin typeface="Times New Roman" panose="02020603050405020304" pitchFamily="18" charset="0"/>
              <a:cs typeface="Times New Roman" panose="02020603050405020304" pitchFamily="18" charset="0"/>
            </a:rPr>
            <a:t>Every user has signed up for a number of services, including phone, internet, multiple lines, online security, online backup, device protection, tech assistance, and streaming TV and films.</a:t>
          </a:r>
        </a:p>
        <a:p>
          <a:pPr marL="228600" lvl="1" indent="-228600" algn="l" defTabSz="889000">
            <a:lnSpc>
              <a:spcPct val="90000"/>
            </a:lnSpc>
            <a:spcBef>
              <a:spcPct val="0"/>
            </a:spcBef>
            <a:spcAft>
              <a:spcPct val="20000"/>
            </a:spcAft>
            <a:buChar char="•"/>
          </a:pPr>
          <a:r>
            <a:rPr lang="en-US" sz="2000" kern="1200" dirty="0">
              <a:latin typeface="Times New Roman" panose="02020603050405020304" pitchFamily="18" charset="0"/>
              <a:cs typeface="Times New Roman" panose="02020603050405020304" pitchFamily="18" charset="0"/>
            </a:rPr>
            <a:t>The amount of time a customer has been on the contract, the payment method, paperless billing, monthly charges, and total charges are all included in their account information. </a:t>
          </a:r>
        </a:p>
        <a:p>
          <a:pPr marL="228600" lvl="1" indent="-228600" algn="l" defTabSz="889000">
            <a:lnSpc>
              <a:spcPct val="90000"/>
            </a:lnSpc>
            <a:spcBef>
              <a:spcPct val="0"/>
            </a:spcBef>
            <a:spcAft>
              <a:spcPct val="20000"/>
            </a:spcAft>
            <a:buChar char="•"/>
          </a:pPr>
          <a:r>
            <a:rPr lang="en-US" sz="2000" kern="1200" dirty="0">
              <a:latin typeface="Times New Roman" panose="02020603050405020304" pitchFamily="18" charset="0"/>
              <a:cs typeface="Times New Roman" panose="02020603050405020304" pitchFamily="18" charset="0"/>
            </a:rPr>
            <a:t>The demographic details of the customers, including their age range, gender, and whether they have dependents or relationships</a:t>
          </a:r>
        </a:p>
      </dsp:txBody>
      <dsp:txXfrm>
        <a:off x="0" y="667745"/>
        <a:ext cx="10533509" cy="285245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545F8-118F-5D4E-95E3-2023EE6764FD}"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580CF-3B14-D94B-BC42-E9A7F17DD66B}" type="slidenum">
              <a:rPr lang="en-US" smtClean="0"/>
              <a:t>‹#›</a:t>
            </a:fld>
            <a:endParaRPr lang="en-US"/>
          </a:p>
        </p:txBody>
      </p:sp>
    </p:spTree>
    <p:extLst>
      <p:ext uri="{BB962C8B-B14F-4D97-AF65-F5344CB8AC3E}">
        <p14:creationId xmlns:p14="http://schemas.microsoft.com/office/powerpoint/2010/main" val="2275645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580CF-3B14-D94B-BC42-E9A7F17DD66B}" type="slidenum">
              <a:rPr lang="en-US" smtClean="0"/>
              <a:t>3</a:t>
            </a:fld>
            <a:endParaRPr lang="en-US"/>
          </a:p>
        </p:txBody>
      </p:sp>
    </p:spTree>
    <p:extLst>
      <p:ext uri="{BB962C8B-B14F-4D97-AF65-F5344CB8AC3E}">
        <p14:creationId xmlns:p14="http://schemas.microsoft.com/office/powerpoint/2010/main" val="2412383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4F0E216-BA48-4F04-AC4F-645AA0DD6AC6}" type="datetimeFigureOut">
              <a:rPr lang="en-US" smtClean="0"/>
              <a:t>2/17/25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39607A7-8386-47DB-8578-DDEDD194E5D4}" type="slidenum">
              <a:rPr lang="en-US" smtClean="0"/>
              <a:t>‹#›</a:t>
            </a:fld>
            <a:endParaRPr lang="en-US" dirty="0"/>
          </a:p>
        </p:txBody>
      </p:sp>
    </p:spTree>
    <p:extLst>
      <p:ext uri="{BB962C8B-B14F-4D97-AF65-F5344CB8AC3E}">
        <p14:creationId xmlns:p14="http://schemas.microsoft.com/office/powerpoint/2010/main" val="395202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49985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64F0E216-BA48-4F04-AC4F-645AA0DD6AC6}" type="datetimeFigureOut">
              <a:rPr lang="en-US" smtClean="0"/>
              <a:t>2/17/25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39607A7-8386-47DB-8578-DDEDD194E5D4}" type="slidenum">
              <a:rPr lang="en-US" smtClean="0"/>
              <a:t>‹#›</a:t>
            </a:fld>
            <a:endParaRPr lang="en-US"/>
          </a:p>
        </p:txBody>
      </p:sp>
    </p:spTree>
    <p:extLst>
      <p:ext uri="{BB962C8B-B14F-4D97-AF65-F5344CB8AC3E}">
        <p14:creationId xmlns:p14="http://schemas.microsoft.com/office/powerpoint/2010/main" val="4085526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F0E216-BA48-4F04-AC4F-645AA0DD6AC6}" type="datetimeFigureOut">
              <a:rPr lang="en-US" smtClean="0"/>
              <a:t>2/17/25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347801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4F0E216-BA48-4F04-AC4F-645AA0DD6AC6}" type="datetimeFigureOut">
              <a:rPr lang="en-US" smtClean="0"/>
              <a:t>2/17/25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39607A7-8386-47DB-8578-DDEDD194E5D4}" type="slidenum">
              <a:rPr lang="en-US" smtClean="0"/>
              <a:t>‹#›</a:t>
            </a:fld>
            <a:endParaRPr lang="en-US"/>
          </a:p>
        </p:txBody>
      </p:sp>
    </p:spTree>
    <p:extLst>
      <p:ext uri="{BB962C8B-B14F-4D97-AF65-F5344CB8AC3E}">
        <p14:creationId xmlns:p14="http://schemas.microsoft.com/office/powerpoint/2010/main" val="17045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F0E216-BA48-4F04-AC4F-645AA0DD6AC6}"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66140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F0E216-BA48-4F04-AC4F-645AA0DD6AC6}" type="datetimeFigureOut">
              <a:rPr lang="en-US" smtClean="0"/>
              <a:t>2/17/25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452414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F0E216-BA48-4F04-AC4F-645AA0DD6AC6}" type="datetimeFigureOut">
              <a:rPr lang="en-US" smtClean="0"/>
              <a:t>2/17/25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9607A7-8386-47DB-8578-DDEDD194E5D4}"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769969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F0E216-BA48-4F04-AC4F-645AA0DD6AC6}" type="datetimeFigureOut">
              <a:rPr lang="en-US" smtClean="0"/>
              <a:t>2/17/25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716514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4F0E216-BA48-4F04-AC4F-645AA0DD6AC6}" type="datetimeFigureOut">
              <a:rPr lang="en-US" smtClean="0"/>
              <a:t>2/17/25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39607A7-8386-47DB-8578-DDEDD194E5D4}" type="slidenum">
              <a:rPr lang="en-US" smtClean="0"/>
              <a:t>‹#›</a:t>
            </a:fld>
            <a:endParaRPr lang="en-US"/>
          </a:p>
        </p:txBody>
      </p:sp>
    </p:spTree>
    <p:extLst>
      <p:ext uri="{BB962C8B-B14F-4D97-AF65-F5344CB8AC3E}">
        <p14:creationId xmlns:p14="http://schemas.microsoft.com/office/powerpoint/2010/main" val="156094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F0E216-BA48-4F04-AC4F-645AA0DD6AC6}" type="datetimeFigureOut">
              <a:rPr lang="en-US" smtClean="0"/>
              <a:t>2/17/25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18441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64F0E216-BA48-4F04-AC4F-645AA0DD6AC6}" type="datetimeFigureOut">
              <a:rPr lang="en-US" smtClean="0"/>
              <a:pPr/>
              <a:t>2/17/25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39607A7-8386-47DB-8578-DDEDD194E5D4}"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5894332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D23CAD7-6CE3-E71C-C22F-7DAA79C22EC9}"/>
              </a:ext>
            </a:extLst>
          </p:cNvPr>
          <p:cNvSpPr>
            <a:spLocks noGrp="1"/>
          </p:cNvSpPr>
          <p:nvPr>
            <p:ph type="ctrTitle"/>
          </p:nvPr>
        </p:nvSpPr>
        <p:spPr>
          <a:xfrm>
            <a:off x="4579243" y="1419225"/>
            <a:ext cx="6798608" cy="2085869"/>
          </a:xfrm>
        </p:spPr>
        <p:txBody>
          <a:bodyPr>
            <a:normAutofit/>
          </a:bodyPr>
          <a:lstStyle/>
          <a:p>
            <a:r>
              <a:rPr lang="en-US" dirty="0">
                <a:solidFill>
                  <a:srgbClr val="FFFFFF"/>
                </a:solidFill>
                <a:latin typeface="Times New Roman" panose="02020603050405020304" pitchFamily="18" charset="0"/>
                <a:cs typeface="Times New Roman" panose="02020603050405020304" pitchFamily="18" charset="0"/>
              </a:rPr>
              <a:t>CS6375 </a:t>
            </a:r>
            <a:br>
              <a:rPr lang="en-US" dirty="0">
                <a:solidFill>
                  <a:srgbClr val="FFFFFF"/>
                </a:solidFill>
                <a:latin typeface="Times New Roman" panose="02020603050405020304" pitchFamily="18" charset="0"/>
                <a:cs typeface="Times New Roman" panose="02020603050405020304" pitchFamily="18" charset="0"/>
              </a:rPr>
            </a:br>
            <a:r>
              <a:rPr lang="en-US" dirty="0">
                <a:solidFill>
                  <a:srgbClr val="FFFFFF"/>
                </a:solidFill>
                <a:latin typeface="Times New Roman" panose="02020603050405020304" pitchFamily="18" charset="0"/>
                <a:cs typeface="Times New Roman" panose="02020603050405020304" pitchFamily="18" charset="0"/>
              </a:rPr>
              <a:t>Machine Learning</a:t>
            </a:r>
          </a:p>
        </p:txBody>
      </p:sp>
      <p:sp>
        <p:nvSpPr>
          <p:cNvPr id="3" name="Subtitle 2">
            <a:extLst>
              <a:ext uri="{FF2B5EF4-FFF2-40B4-BE49-F238E27FC236}">
                <a16:creationId xmlns:a16="http://schemas.microsoft.com/office/drawing/2014/main" id="{FF76D050-530A-29A1-E572-1542A55DB805}"/>
              </a:ext>
            </a:extLst>
          </p:cNvPr>
          <p:cNvSpPr>
            <a:spLocks noGrp="1"/>
          </p:cNvSpPr>
          <p:nvPr>
            <p:ph type="subTitle" idx="1"/>
          </p:nvPr>
        </p:nvSpPr>
        <p:spPr>
          <a:xfrm>
            <a:off x="4579243" y="3505095"/>
            <a:ext cx="6798608" cy="1733655"/>
          </a:xfrm>
        </p:spPr>
        <p:txBody>
          <a:bodyPr>
            <a:normAutofit/>
          </a:bodyPr>
          <a:lstStyle/>
          <a:p>
            <a:r>
              <a:rPr lang="en-US" sz="2000" b="1" dirty="0">
                <a:solidFill>
                  <a:schemeClr val="bg2"/>
                </a:solidFill>
                <a:latin typeface="Times New Roman" panose="02020603050405020304" pitchFamily="18" charset="0"/>
                <a:cs typeface="Times New Roman" panose="02020603050405020304" pitchFamily="18" charset="0"/>
              </a:rPr>
              <a:t>Telecommunication Churn Prediction</a:t>
            </a:r>
          </a:p>
          <a:p>
            <a:endParaRPr lang="en-US" b="1" dirty="0">
              <a:solidFill>
                <a:schemeClr val="bg2"/>
              </a:solidFill>
              <a:latin typeface="Times New Roman" panose="02020603050405020304" pitchFamily="18" charset="0"/>
              <a:cs typeface="Times New Roman" panose="02020603050405020304" pitchFamily="18" charset="0"/>
            </a:endParaRPr>
          </a:p>
          <a:p>
            <a:r>
              <a:rPr lang="en-US" b="1" dirty="0">
                <a:solidFill>
                  <a:schemeClr val="bg2"/>
                </a:solidFill>
                <a:latin typeface="Times New Roman" panose="02020603050405020304" pitchFamily="18" charset="0"/>
                <a:cs typeface="Times New Roman" panose="02020603050405020304" pitchFamily="18" charset="0"/>
              </a:rPr>
              <a:t>By,</a:t>
            </a:r>
          </a:p>
          <a:p>
            <a:r>
              <a:rPr lang="en-US" b="1" dirty="0">
                <a:solidFill>
                  <a:schemeClr val="bg2"/>
                </a:solidFill>
                <a:latin typeface="Times New Roman" panose="02020603050405020304" pitchFamily="18" charset="0"/>
                <a:cs typeface="Times New Roman" panose="02020603050405020304" pitchFamily="18" charset="0"/>
              </a:rPr>
              <a:t>FNU Anuja (AXN220123) </a:t>
            </a:r>
          </a:p>
        </p:txBody>
      </p:sp>
      <p:pic>
        <p:nvPicPr>
          <p:cNvPr id="4" name="Picture 3" descr="White spheres in a blurry effect">
            <a:extLst>
              <a:ext uri="{FF2B5EF4-FFF2-40B4-BE49-F238E27FC236}">
                <a16:creationId xmlns:a16="http://schemas.microsoft.com/office/drawing/2014/main" id="{684C72D4-4E2E-B48B-D3DB-6BC3C0C99836}"/>
              </a:ext>
            </a:extLst>
          </p:cNvPr>
          <p:cNvPicPr>
            <a:picLocks noChangeAspect="1"/>
          </p:cNvPicPr>
          <p:nvPr/>
        </p:nvPicPr>
        <p:blipFill>
          <a:blip r:embed="rId2"/>
          <a:srcRect l="54011" r="3169" b="-1"/>
          <a:stretch/>
        </p:blipFill>
        <p:spPr>
          <a:xfrm>
            <a:off x="955716" y="1208531"/>
            <a:ext cx="2667811" cy="4735069"/>
          </a:xfrm>
          <a:prstGeom prst="rect">
            <a:avLst/>
          </a:prstGeom>
        </p:spPr>
      </p:pic>
    </p:spTree>
    <p:extLst>
      <p:ext uri="{BB962C8B-B14F-4D97-AF65-F5344CB8AC3E}">
        <p14:creationId xmlns:p14="http://schemas.microsoft.com/office/powerpoint/2010/main" val="493932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AAE5F-FF46-47A6-7230-8EF4405F17A8}"/>
              </a:ext>
            </a:extLst>
          </p:cNvPr>
          <p:cNvSpPr>
            <a:spLocks noGrp="1"/>
          </p:cNvSpPr>
          <p:nvPr>
            <p:ph type="title"/>
          </p:nvPr>
        </p:nvSpPr>
        <p:spPr/>
        <p:txBody>
          <a:bodyPr/>
          <a:lstStyle/>
          <a:p>
            <a:r>
              <a:rPr lang="en-US" dirty="0"/>
              <a:t>Input features and bivariate</a:t>
            </a:r>
          </a:p>
        </p:txBody>
      </p:sp>
      <p:pic>
        <p:nvPicPr>
          <p:cNvPr id="4" name="Picture 3">
            <a:extLst>
              <a:ext uri="{FF2B5EF4-FFF2-40B4-BE49-F238E27FC236}">
                <a16:creationId xmlns:a16="http://schemas.microsoft.com/office/drawing/2014/main" id="{20BBD1CD-31F4-98CC-E1C0-D22E3034A52C}"/>
              </a:ext>
            </a:extLst>
          </p:cNvPr>
          <p:cNvPicPr>
            <a:picLocks noChangeAspect="1"/>
          </p:cNvPicPr>
          <p:nvPr/>
        </p:nvPicPr>
        <p:blipFill>
          <a:blip r:embed="rId2"/>
          <a:stretch>
            <a:fillRect/>
          </a:stretch>
        </p:blipFill>
        <p:spPr>
          <a:xfrm>
            <a:off x="516761" y="4462795"/>
            <a:ext cx="3782364" cy="1771338"/>
          </a:xfrm>
          <a:prstGeom prst="rect">
            <a:avLst/>
          </a:prstGeom>
        </p:spPr>
      </p:pic>
      <p:pic>
        <p:nvPicPr>
          <p:cNvPr id="6" name="Picture 5" descr="A graph with green and orange bars&#10;&#10;Description automatically generated">
            <a:extLst>
              <a:ext uri="{FF2B5EF4-FFF2-40B4-BE49-F238E27FC236}">
                <a16:creationId xmlns:a16="http://schemas.microsoft.com/office/drawing/2014/main" id="{2B8ABF67-234E-E405-7FC1-73F0BB3A0DB1}"/>
              </a:ext>
            </a:extLst>
          </p:cNvPr>
          <p:cNvPicPr>
            <a:picLocks noChangeAspect="1"/>
          </p:cNvPicPr>
          <p:nvPr/>
        </p:nvPicPr>
        <p:blipFill>
          <a:blip r:embed="rId3"/>
          <a:stretch>
            <a:fillRect/>
          </a:stretch>
        </p:blipFill>
        <p:spPr>
          <a:xfrm>
            <a:off x="5149817" y="2130642"/>
            <a:ext cx="3490332" cy="2005385"/>
          </a:xfrm>
          <a:prstGeom prst="rect">
            <a:avLst/>
          </a:prstGeom>
        </p:spPr>
      </p:pic>
      <p:pic>
        <p:nvPicPr>
          <p:cNvPr id="10" name="Picture 9">
            <a:extLst>
              <a:ext uri="{FF2B5EF4-FFF2-40B4-BE49-F238E27FC236}">
                <a16:creationId xmlns:a16="http://schemas.microsoft.com/office/drawing/2014/main" id="{BF91EC79-00D3-9486-BD8D-84963142B372}"/>
              </a:ext>
            </a:extLst>
          </p:cNvPr>
          <p:cNvPicPr>
            <a:picLocks noChangeAspect="1"/>
          </p:cNvPicPr>
          <p:nvPr/>
        </p:nvPicPr>
        <p:blipFill>
          <a:blip r:embed="rId4"/>
          <a:stretch>
            <a:fillRect/>
          </a:stretch>
        </p:blipFill>
        <p:spPr>
          <a:xfrm>
            <a:off x="516761" y="2130642"/>
            <a:ext cx="3782364" cy="2039394"/>
          </a:xfrm>
          <a:prstGeom prst="rect">
            <a:avLst/>
          </a:prstGeom>
        </p:spPr>
      </p:pic>
      <p:pic>
        <p:nvPicPr>
          <p:cNvPr id="14" name="Picture 13">
            <a:extLst>
              <a:ext uri="{FF2B5EF4-FFF2-40B4-BE49-F238E27FC236}">
                <a16:creationId xmlns:a16="http://schemas.microsoft.com/office/drawing/2014/main" id="{E5C607D0-043F-119F-1FF2-12090407B929}"/>
              </a:ext>
            </a:extLst>
          </p:cNvPr>
          <p:cNvPicPr>
            <a:picLocks noChangeAspect="1"/>
          </p:cNvPicPr>
          <p:nvPr/>
        </p:nvPicPr>
        <p:blipFill>
          <a:blip r:embed="rId5"/>
          <a:stretch>
            <a:fillRect/>
          </a:stretch>
        </p:blipFill>
        <p:spPr>
          <a:xfrm>
            <a:off x="5149817" y="4386169"/>
            <a:ext cx="3490332" cy="1847964"/>
          </a:xfrm>
          <a:prstGeom prst="rect">
            <a:avLst/>
          </a:prstGeom>
        </p:spPr>
      </p:pic>
      <p:sp>
        <p:nvSpPr>
          <p:cNvPr id="21" name="TextBox 20">
            <a:extLst>
              <a:ext uri="{FF2B5EF4-FFF2-40B4-BE49-F238E27FC236}">
                <a16:creationId xmlns:a16="http://schemas.microsoft.com/office/drawing/2014/main" id="{9C33AD76-6B48-3C6B-BB58-707BD427DB10}"/>
              </a:ext>
            </a:extLst>
          </p:cNvPr>
          <p:cNvSpPr txBox="1"/>
          <p:nvPr/>
        </p:nvSpPr>
        <p:spPr>
          <a:xfrm>
            <a:off x="9199756" y="2943922"/>
            <a:ext cx="2676293" cy="1200329"/>
          </a:xfrm>
          <a:prstGeom prst="rect">
            <a:avLst/>
          </a:prstGeom>
          <a:noFill/>
        </p:spPr>
        <p:txBody>
          <a:bodyPr wrap="square" rtlCol="0">
            <a:spAutoFit/>
          </a:bodyPr>
          <a:lstStyle/>
          <a:p>
            <a:r>
              <a:rPr lang="en-US" dirty="0"/>
              <a:t>Here we are finding relationship between population and churn rate.</a:t>
            </a:r>
          </a:p>
          <a:p>
            <a:r>
              <a:rPr lang="en-US" dirty="0"/>
              <a:t> </a:t>
            </a:r>
          </a:p>
        </p:txBody>
      </p:sp>
    </p:spTree>
    <p:extLst>
      <p:ext uri="{BB962C8B-B14F-4D97-AF65-F5344CB8AC3E}">
        <p14:creationId xmlns:p14="http://schemas.microsoft.com/office/powerpoint/2010/main" val="3035472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D62CB-1413-3CF1-C5BE-EA977C40B111}"/>
              </a:ext>
            </a:extLst>
          </p:cNvPr>
          <p:cNvSpPr>
            <a:spLocks noGrp="1"/>
          </p:cNvSpPr>
          <p:nvPr>
            <p:ph type="title"/>
          </p:nvPr>
        </p:nvSpPr>
        <p:spPr/>
        <p:txBody>
          <a:bodyPr/>
          <a:lstStyle/>
          <a:p>
            <a:r>
              <a:rPr lang="en-US"/>
              <a:t>Input Features and bivariate</a:t>
            </a:r>
            <a:endParaRPr lang="en-US" dirty="0"/>
          </a:p>
        </p:txBody>
      </p:sp>
      <p:pic>
        <p:nvPicPr>
          <p:cNvPr id="3" name="Picture 2">
            <a:extLst>
              <a:ext uri="{FF2B5EF4-FFF2-40B4-BE49-F238E27FC236}">
                <a16:creationId xmlns:a16="http://schemas.microsoft.com/office/drawing/2014/main" id="{20DC5018-C2F0-55AF-86FE-DFE7DC14F226}"/>
              </a:ext>
            </a:extLst>
          </p:cNvPr>
          <p:cNvPicPr>
            <a:picLocks noChangeAspect="1"/>
          </p:cNvPicPr>
          <p:nvPr/>
        </p:nvPicPr>
        <p:blipFill>
          <a:blip r:embed="rId2"/>
          <a:stretch>
            <a:fillRect/>
          </a:stretch>
        </p:blipFill>
        <p:spPr>
          <a:xfrm>
            <a:off x="575894" y="2175734"/>
            <a:ext cx="4631727" cy="2139242"/>
          </a:xfrm>
          <a:prstGeom prst="rect">
            <a:avLst/>
          </a:prstGeom>
        </p:spPr>
      </p:pic>
      <p:pic>
        <p:nvPicPr>
          <p:cNvPr id="4" name="Picture 3" descr="A graph with green and orange bars&#10;&#10;Description automatically generated with medium confidence">
            <a:extLst>
              <a:ext uri="{FF2B5EF4-FFF2-40B4-BE49-F238E27FC236}">
                <a16:creationId xmlns:a16="http://schemas.microsoft.com/office/drawing/2014/main" id="{AC8AB3E2-D896-0CE3-F66A-B095F9896F6C}"/>
              </a:ext>
            </a:extLst>
          </p:cNvPr>
          <p:cNvPicPr>
            <a:picLocks noChangeAspect="1"/>
          </p:cNvPicPr>
          <p:nvPr/>
        </p:nvPicPr>
        <p:blipFill>
          <a:blip r:embed="rId3"/>
          <a:stretch>
            <a:fillRect/>
          </a:stretch>
        </p:blipFill>
        <p:spPr>
          <a:xfrm>
            <a:off x="6300439" y="2175735"/>
            <a:ext cx="4287475" cy="2139241"/>
          </a:xfrm>
          <a:prstGeom prst="rect">
            <a:avLst/>
          </a:prstGeom>
        </p:spPr>
      </p:pic>
      <p:pic>
        <p:nvPicPr>
          <p:cNvPr id="5" name="Picture 4">
            <a:extLst>
              <a:ext uri="{FF2B5EF4-FFF2-40B4-BE49-F238E27FC236}">
                <a16:creationId xmlns:a16="http://schemas.microsoft.com/office/drawing/2014/main" id="{CA997CC7-CF33-3C0B-ECF0-6F93719BF7F9}"/>
              </a:ext>
            </a:extLst>
          </p:cNvPr>
          <p:cNvPicPr>
            <a:picLocks noChangeAspect="1"/>
          </p:cNvPicPr>
          <p:nvPr/>
        </p:nvPicPr>
        <p:blipFill>
          <a:blip r:embed="rId4"/>
          <a:stretch>
            <a:fillRect/>
          </a:stretch>
        </p:blipFill>
        <p:spPr>
          <a:xfrm>
            <a:off x="609040" y="4560850"/>
            <a:ext cx="4598579" cy="1709845"/>
          </a:xfrm>
          <a:prstGeom prst="rect">
            <a:avLst/>
          </a:prstGeom>
        </p:spPr>
      </p:pic>
      <p:pic>
        <p:nvPicPr>
          <p:cNvPr id="6" name="Picture 5" descr="A graph with green and orange bars&#10;&#10;Description automatically generated">
            <a:extLst>
              <a:ext uri="{FF2B5EF4-FFF2-40B4-BE49-F238E27FC236}">
                <a16:creationId xmlns:a16="http://schemas.microsoft.com/office/drawing/2014/main" id="{6141E7CC-94C9-3CF6-8F07-5E24483F19F4}"/>
              </a:ext>
            </a:extLst>
          </p:cNvPr>
          <p:cNvPicPr>
            <a:picLocks noChangeAspect="1"/>
          </p:cNvPicPr>
          <p:nvPr/>
        </p:nvPicPr>
        <p:blipFill>
          <a:blip r:embed="rId5"/>
          <a:stretch>
            <a:fillRect/>
          </a:stretch>
        </p:blipFill>
        <p:spPr>
          <a:xfrm>
            <a:off x="6300439" y="4560849"/>
            <a:ext cx="4287475" cy="1709846"/>
          </a:xfrm>
          <a:prstGeom prst="rect">
            <a:avLst/>
          </a:prstGeom>
        </p:spPr>
      </p:pic>
    </p:spTree>
    <p:extLst>
      <p:ext uri="{BB962C8B-B14F-4D97-AF65-F5344CB8AC3E}">
        <p14:creationId xmlns:p14="http://schemas.microsoft.com/office/powerpoint/2010/main" val="373528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6" name="Rectangle 35">
            <a:extLst>
              <a:ext uri="{FF2B5EF4-FFF2-40B4-BE49-F238E27FC236}">
                <a16:creationId xmlns:a16="http://schemas.microsoft.com/office/drawing/2014/main" id="{B871AE93-72B2-4545-989F-4B08DCD78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1B0F13F-C83B-4678-ABCC-5F6FB1D3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948DD24-2A0A-4D69-DBA3-735792B4A36D}"/>
              </a:ext>
            </a:extLst>
          </p:cNvPr>
          <p:cNvSpPr>
            <a:spLocks noGrp="1"/>
          </p:cNvSpPr>
          <p:nvPr>
            <p:ph type="title"/>
          </p:nvPr>
        </p:nvSpPr>
        <p:spPr>
          <a:xfrm>
            <a:off x="803189" y="1209184"/>
            <a:ext cx="3089189" cy="4734416"/>
          </a:xfrm>
        </p:spPr>
        <p:txBody>
          <a:bodyPr vert="horz" lIns="91440" tIns="45720" rIns="91440" bIns="45720" rtlCol="0" anchor="ctr">
            <a:normAutofit/>
          </a:bodyPr>
          <a:lstStyle/>
          <a:p>
            <a:r>
              <a:rPr lang="en-US" dirty="0"/>
              <a:t>INPUT FEATURES AND BIVARIATE</a:t>
            </a:r>
          </a:p>
        </p:txBody>
      </p:sp>
      <p:sp>
        <p:nvSpPr>
          <p:cNvPr id="40" name="Rectangle 39">
            <a:extLst>
              <a:ext uri="{FF2B5EF4-FFF2-40B4-BE49-F238E27FC236}">
                <a16:creationId xmlns:a16="http://schemas.microsoft.com/office/drawing/2014/main" id="{02074ED4-9DB5-4D14-BDCF-BD7D0C145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C48FF616-1F75-49FC-861B-7B794054A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9184B385-16B6-44A9-9A47-1C765B376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1EACFA23-C4D0-FC44-AB39-246136147363}"/>
              </a:ext>
            </a:extLst>
          </p:cNvPr>
          <p:cNvSpPr txBox="1"/>
          <p:nvPr/>
        </p:nvSpPr>
        <p:spPr>
          <a:xfrm>
            <a:off x="4561870" y="723899"/>
            <a:ext cx="7183597" cy="3678303"/>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tx2"/>
                </a:solidFill>
              </a:rPr>
              <a:t>In Fibre optics, it represents the largest portion of the population at 43.96%. It has the highest churn rate at 42%, suggesting dissatisfaction or competitive alternatives. which may be a sign of problems like poor service or unsatisfactory prices.</a:t>
            </a:r>
          </a:p>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tx2"/>
                </a:solidFill>
              </a:rPr>
              <a:t>Significantly lower churn among DSL consumers may be due to greater satisfaction or fewer choices.</a:t>
            </a:r>
          </a:p>
          <a:p>
            <a:pPr marL="285750" indent="-285750">
              <a:spcBef>
                <a:spcPct val="20000"/>
              </a:spcBef>
              <a:spcAft>
                <a:spcPts val="600"/>
              </a:spcAft>
              <a:buClr>
                <a:schemeClr val="accent2"/>
              </a:buClr>
              <a:buSzPct val="92000"/>
              <a:buFont typeface="Wingdings 2" panose="05020102010507070707" pitchFamily="18" charset="2"/>
              <a:buChar char=""/>
            </a:pPr>
            <a:r>
              <a:rPr lang="en-US">
                <a:solidFill>
                  <a:schemeClr val="tx2"/>
                </a:solidFill>
              </a:rPr>
              <a:t>Due to less service encounters, customers without internet service are the least likely to churn.</a:t>
            </a:r>
          </a:p>
        </p:txBody>
      </p:sp>
      <p:pic>
        <p:nvPicPr>
          <p:cNvPr id="3" name="Picture 2" descr="A graph with green and orange lines&#10;&#10;Description automatically generated">
            <a:extLst>
              <a:ext uri="{FF2B5EF4-FFF2-40B4-BE49-F238E27FC236}">
                <a16:creationId xmlns:a16="http://schemas.microsoft.com/office/drawing/2014/main" id="{47B911C1-06FC-A9A2-6589-2D1F4588F7C2}"/>
              </a:ext>
            </a:extLst>
          </p:cNvPr>
          <p:cNvPicPr>
            <a:picLocks noChangeAspect="1"/>
          </p:cNvPicPr>
          <p:nvPr/>
        </p:nvPicPr>
        <p:blipFill>
          <a:blip r:embed="rId2"/>
          <a:stretch>
            <a:fillRect/>
          </a:stretch>
        </p:blipFill>
        <p:spPr>
          <a:xfrm>
            <a:off x="4561870" y="3948546"/>
            <a:ext cx="6327803" cy="2397880"/>
          </a:xfrm>
          <a:prstGeom prst="rect">
            <a:avLst/>
          </a:prstGeom>
        </p:spPr>
      </p:pic>
    </p:spTree>
    <p:extLst>
      <p:ext uri="{BB962C8B-B14F-4D97-AF65-F5344CB8AC3E}">
        <p14:creationId xmlns:p14="http://schemas.microsoft.com/office/powerpoint/2010/main" val="183470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2425-AD4D-06C4-4593-4159F5341B11}"/>
              </a:ext>
            </a:extLst>
          </p:cNvPr>
          <p:cNvSpPr>
            <a:spLocks noGrp="1"/>
          </p:cNvSpPr>
          <p:nvPr>
            <p:ph type="title"/>
          </p:nvPr>
        </p:nvSpPr>
        <p:spPr/>
        <p:txBody>
          <a:bodyPr/>
          <a:lstStyle/>
          <a:p>
            <a:r>
              <a:rPr lang="en-US" dirty="0"/>
              <a:t>Algorithms:</a:t>
            </a:r>
          </a:p>
        </p:txBody>
      </p:sp>
      <p:sp>
        <p:nvSpPr>
          <p:cNvPr id="3" name="TextBox 2">
            <a:extLst>
              <a:ext uri="{FF2B5EF4-FFF2-40B4-BE49-F238E27FC236}">
                <a16:creationId xmlns:a16="http://schemas.microsoft.com/office/drawing/2014/main" id="{4BFA73FE-E70D-D5AA-AED1-7BCA2B55B860}"/>
              </a:ext>
            </a:extLst>
          </p:cNvPr>
          <p:cNvSpPr txBox="1"/>
          <p:nvPr/>
        </p:nvSpPr>
        <p:spPr>
          <a:xfrm>
            <a:off x="575894" y="2397512"/>
            <a:ext cx="11144038" cy="1200329"/>
          </a:xfrm>
          <a:prstGeom prst="rect">
            <a:avLst/>
          </a:prstGeom>
          <a:noFill/>
        </p:spPr>
        <p:txBody>
          <a:bodyPr wrap="square" rtlCol="0">
            <a:spAutoFit/>
          </a:bodyPr>
          <a:lstStyle/>
          <a:p>
            <a:pPr marL="342900" indent="-342900">
              <a:buAutoNum type="arabicPeriod"/>
            </a:pPr>
            <a:r>
              <a:rPr lang="en-US" dirty="0"/>
              <a:t>Logistic regression.</a:t>
            </a:r>
          </a:p>
          <a:p>
            <a:pPr marL="342900" indent="-342900">
              <a:buAutoNum type="arabicPeriod"/>
            </a:pPr>
            <a:r>
              <a:rPr lang="en-US" dirty="0"/>
              <a:t>Random forest.</a:t>
            </a:r>
          </a:p>
          <a:p>
            <a:pPr marL="342900" indent="-342900">
              <a:buAutoNum type="arabicPeriod"/>
            </a:pPr>
            <a:r>
              <a:rPr lang="en-US" dirty="0"/>
              <a:t>Support vector machines.</a:t>
            </a:r>
          </a:p>
          <a:p>
            <a:pPr marL="342900" indent="-342900">
              <a:buAutoNum type="arabicPeriod"/>
            </a:pPr>
            <a:r>
              <a:rPr lang="en-US" dirty="0"/>
              <a:t>Decision tree RPART model.</a:t>
            </a:r>
          </a:p>
        </p:txBody>
      </p:sp>
      <p:sp>
        <p:nvSpPr>
          <p:cNvPr id="6" name="TextBox 5">
            <a:extLst>
              <a:ext uri="{FF2B5EF4-FFF2-40B4-BE49-F238E27FC236}">
                <a16:creationId xmlns:a16="http://schemas.microsoft.com/office/drawing/2014/main" id="{481765B4-2E44-C748-D12F-FD618F375CB7}"/>
              </a:ext>
            </a:extLst>
          </p:cNvPr>
          <p:cNvSpPr txBox="1"/>
          <p:nvPr/>
        </p:nvSpPr>
        <p:spPr>
          <a:xfrm>
            <a:off x="575894" y="4003288"/>
            <a:ext cx="11355911" cy="1754326"/>
          </a:xfrm>
          <a:prstGeom prst="rect">
            <a:avLst/>
          </a:prstGeom>
          <a:noFill/>
        </p:spPr>
        <p:txBody>
          <a:bodyPr wrap="square" rtlCol="0">
            <a:spAutoFit/>
          </a:bodyPr>
          <a:lstStyle/>
          <a:p>
            <a:r>
              <a:rPr lang="en-US" dirty="0"/>
              <a:t>Why logistic regression over others:</a:t>
            </a:r>
          </a:p>
          <a:p>
            <a:r>
              <a:rPr lang="en-US" dirty="0"/>
              <a:t>          Logistic Regression is a simple linear model that assumes a direct relationship between features and the log-odds of the target variable (churn in this case). Algorithms like Decision Trees or Random Forests can overfit small datasets if not properly tuned. It is less prone to overfitting because it regularizes the relationship (especially with penalties like L1 or L2 regularization).</a:t>
            </a:r>
          </a:p>
          <a:p>
            <a:endParaRPr lang="en-US" dirty="0"/>
          </a:p>
        </p:txBody>
      </p:sp>
    </p:spTree>
    <p:extLst>
      <p:ext uri="{BB962C8B-B14F-4D97-AF65-F5344CB8AC3E}">
        <p14:creationId xmlns:p14="http://schemas.microsoft.com/office/powerpoint/2010/main" val="156534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8465-C28F-1D1F-9393-C73633496B1B}"/>
              </a:ext>
            </a:extLst>
          </p:cNvPr>
          <p:cNvSpPr>
            <a:spLocks noGrp="1"/>
          </p:cNvSpPr>
          <p:nvPr>
            <p:ph type="title"/>
          </p:nvPr>
        </p:nvSpPr>
        <p:spPr/>
        <p:txBody>
          <a:bodyPr/>
          <a:lstStyle/>
          <a:p>
            <a:r>
              <a:rPr lang="en-US" dirty="0"/>
              <a:t>Experiments: </a:t>
            </a:r>
          </a:p>
        </p:txBody>
      </p:sp>
      <p:pic>
        <p:nvPicPr>
          <p:cNvPr id="3" name="Picture 2">
            <a:extLst>
              <a:ext uri="{FF2B5EF4-FFF2-40B4-BE49-F238E27FC236}">
                <a16:creationId xmlns:a16="http://schemas.microsoft.com/office/drawing/2014/main" id="{BDAFD1FA-26BE-6883-7621-781D72ADE282}"/>
              </a:ext>
            </a:extLst>
          </p:cNvPr>
          <p:cNvPicPr>
            <a:picLocks noChangeAspect="1"/>
          </p:cNvPicPr>
          <p:nvPr/>
        </p:nvPicPr>
        <p:blipFill>
          <a:blip r:embed="rId2"/>
          <a:stretch>
            <a:fillRect/>
          </a:stretch>
        </p:blipFill>
        <p:spPr>
          <a:xfrm>
            <a:off x="242454" y="2212795"/>
            <a:ext cx="4697762" cy="2927216"/>
          </a:xfrm>
          <a:prstGeom prst="rect">
            <a:avLst/>
          </a:prstGeom>
        </p:spPr>
      </p:pic>
      <p:sp>
        <p:nvSpPr>
          <p:cNvPr id="5" name="TextBox 4">
            <a:extLst>
              <a:ext uri="{FF2B5EF4-FFF2-40B4-BE49-F238E27FC236}">
                <a16:creationId xmlns:a16="http://schemas.microsoft.com/office/drawing/2014/main" id="{2238ABBE-2B31-A3DC-F191-608AFFA32095}"/>
              </a:ext>
            </a:extLst>
          </p:cNvPr>
          <p:cNvSpPr txBox="1"/>
          <p:nvPr/>
        </p:nvSpPr>
        <p:spPr>
          <a:xfrm>
            <a:off x="5126465" y="2057344"/>
            <a:ext cx="5192751" cy="4524315"/>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1. True Negatives (TN) (Top Left: 1139)</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model correctly predicted No Churn when the actual label was No Churn.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are correct rejections.</a:t>
            </a:r>
          </a:p>
          <a:p>
            <a:r>
              <a:rPr lang="en-US" sz="1600" dirty="0">
                <a:latin typeface="Times New Roman" panose="02020603050405020304" pitchFamily="18" charset="0"/>
                <a:cs typeface="Times New Roman" panose="02020603050405020304" pitchFamily="18" charset="0"/>
              </a:rPr>
              <a:t>2. False Positives (FP) (Top Right: 387)</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model predicted Churn when the actual label was No Churn.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are Type I errors, indicating the cost of incorrectly targeting non-churning customers.</a:t>
            </a:r>
          </a:p>
          <a:p>
            <a:r>
              <a:rPr lang="en-US" sz="1600" dirty="0">
                <a:latin typeface="Times New Roman" panose="02020603050405020304" pitchFamily="18" charset="0"/>
                <a:cs typeface="Times New Roman" panose="02020603050405020304" pitchFamily="18" charset="0"/>
              </a:rPr>
              <a:t>3. False Negatives (FN) (Bottom Left: 137)</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model predicted No Churn when the actual label was Churn.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are Type II errors, indicating the cost of missing actual churners.</a:t>
            </a:r>
          </a:p>
          <a:p>
            <a:r>
              <a:rPr lang="en-US" sz="1600" dirty="0">
                <a:latin typeface="Times New Roman" panose="02020603050405020304" pitchFamily="18" charset="0"/>
                <a:cs typeface="Times New Roman" panose="02020603050405020304" pitchFamily="18" charset="0"/>
              </a:rPr>
              <a:t>4. True Positives (TP) (Bottom Right: 447)</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model correctly predicted Churn when the actual label was Churn.</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These are correct detections.</a:t>
            </a:r>
          </a:p>
        </p:txBody>
      </p:sp>
    </p:spTree>
    <p:extLst>
      <p:ext uri="{BB962C8B-B14F-4D97-AF65-F5344CB8AC3E}">
        <p14:creationId xmlns:p14="http://schemas.microsoft.com/office/powerpoint/2010/main" val="30017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AA53-62D2-FAC7-AD62-626D036A7C19}"/>
              </a:ext>
            </a:extLst>
          </p:cNvPr>
          <p:cNvSpPr>
            <a:spLocks noGrp="1"/>
          </p:cNvSpPr>
          <p:nvPr>
            <p:ph type="title"/>
          </p:nvPr>
        </p:nvSpPr>
        <p:spPr/>
        <p:txBody>
          <a:bodyPr/>
          <a:lstStyle/>
          <a:p>
            <a:r>
              <a:rPr lang="en-US" dirty="0"/>
              <a:t>Comparison</a:t>
            </a:r>
          </a:p>
        </p:txBody>
      </p:sp>
      <p:pic>
        <p:nvPicPr>
          <p:cNvPr id="3" name="Picture 2">
            <a:extLst>
              <a:ext uri="{FF2B5EF4-FFF2-40B4-BE49-F238E27FC236}">
                <a16:creationId xmlns:a16="http://schemas.microsoft.com/office/drawing/2014/main" id="{271630E4-5369-FACF-ACB2-D55DF7EA2314}"/>
              </a:ext>
            </a:extLst>
          </p:cNvPr>
          <p:cNvPicPr>
            <a:picLocks noChangeAspect="1"/>
          </p:cNvPicPr>
          <p:nvPr/>
        </p:nvPicPr>
        <p:blipFill>
          <a:blip r:embed="rId2"/>
          <a:stretch>
            <a:fillRect/>
          </a:stretch>
        </p:blipFill>
        <p:spPr>
          <a:xfrm>
            <a:off x="0" y="2418022"/>
            <a:ext cx="5916377" cy="3186191"/>
          </a:xfrm>
          <a:prstGeom prst="rect">
            <a:avLst/>
          </a:prstGeom>
        </p:spPr>
      </p:pic>
      <p:sp>
        <p:nvSpPr>
          <p:cNvPr id="5" name="TextBox 4">
            <a:extLst>
              <a:ext uri="{FF2B5EF4-FFF2-40B4-BE49-F238E27FC236}">
                <a16:creationId xmlns:a16="http://schemas.microsoft.com/office/drawing/2014/main" id="{20288BB6-9A8A-49FC-04A3-B4B27D69FFB2}"/>
              </a:ext>
            </a:extLst>
          </p:cNvPr>
          <p:cNvSpPr txBox="1"/>
          <p:nvPr/>
        </p:nvSpPr>
        <p:spPr>
          <a:xfrm>
            <a:off x="5916377" y="2425353"/>
            <a:ext cx="6099716"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Three models Logistic Regression, Random Forest, and SVM that are used to forecast customer attrition in the provided dataset are compared using a bar plot. The model's capacity to differentiate between churn and non-churn clients is measured by the ROC AUC score. A higher number indicates better performance. Logistic Regression achieves the highest ROC AUC score, around </a:t>
            </a:r>
            <a:r>
              <a:rPr lang="en-US" sz="2000" b="1" dirty="0">
                <a:latin typeface="Times New Roman" panose="02020603050405020304" pitchFamily="18" charset="0"/>
                <a:cs typeface="Times New Roman" panose="02020603050405020304" pitchFamily="18" charset="0"/>
              </a:rPr>
              <a:t>0.83</a:t>
            </a:r>
            <a:r>
              <a:rPr lang="en-US" sz="2000" dirty="0">
                <a:latin typeface="Times New Roman" panose="02020603050405020304" pitchFamily="18" charset="0"/>
                <a:cs typeface="Times New Roman" panose="02020603050405020304" pitchFamily="18" charset="0"/>
              </a:rPr>
              <a:t> indicates strong predictive performance in distinguishing between churn and no-churn.</a:t>
            </a:r>
          </a:p>
          <a:p>
            <a:endParaRPr lang="en-US" dirty="0"/>
          </a:p>
        </p:txBody>
      </p:sp>
    </p:spTree>
    <p:extLst>
      <p:ext uri="{BB962C8B-B14F-4D97-AF65-F5344CB8AC3E}">
        <p14:creationId xmlns:p14="http://schemas.microsoft.com/office/powerpoint/2010/main" val="926536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8587-B1D2-FF60-BBB2-F487019A48F8}"/>
              </a:ext>
            </a:extLst>
          </p:cNvPr>
          <p:cNvSpPr>
            <a:spLocks noGrp="1"/>
          </p:cNvSpPr>
          <p:nvPr>
            <p:ph type="title"/>
          </p:nvPr>
        </p:nvSpPr>
        <p:spPr/>
        <p:txBody>
          <a:bodyPr/>
          <a:lstStyle/>
          <a:p>
            <a:r>
              <a:rPr lang="en-US" dirty="0"/>
              <a:t>Confusion matrix of all three</a:t>
            </a:r>
          </a:p>
        </p:txBody>
      </p:sp>
      <p:pic>
        <p:nvPicPr>
          <p:cNvPr id="3" name="Picture 2">
            <a:extLst>
              <a:ext uri="{FF2B5EF4-FFF2-40B4-BE49-F238E27FC236}">
                <a16:creationId xmlns:a16="http://schemas.microsoft.com/office/drawing/2014/main" id="{0EE384C5-2131-74D5-D0CC-DF0E77CC4FB8}"/>
              </a:ext>
            </a:extLst>
          </p:cNvPr>
          <p:cNvPicPr>
            <a:picLocks noChangeAspect="1"/>
          </p:cNvPicPr>
          <p:nvPr/>
        </p:nvPicPr>
        <p:blipFill>
          <a:blip r:embed="rId2"/>
          <a:stretch>
            <a:fillRect/>
          </a:stretch>
        </p:blipFill>
        <p:spPr>
          <a:xfrm>
            <a:off x="720435" y="2488780"/>
            <a:ext cx="9961419" cy="3639562"/>
          </a:xfrm>
          <a:prstGeom prst="rect">
            <a:avLst/>
          </a:prstGeom>
        </p:spPr>
      </p:pic>
    </p:spTree>
    <p:extLst>
      <p:ext uri="{BB962C8B-B14F-4D97-AF65-F5344CB8AC3E}">
        <p14:creationId xmlns:p14="http://schemas.microsoft.com/office/powerpoint/2010/main" val="2532403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5" name="Rectangle 1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E9C97-1065-8B77-18C9-6C1B262682C7}"/>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solidFill>
                  <a:schemeClr val="tx2"/>
                </a:solidFill>
              </a:rPr>
              <a:t>decision TREE (RPART) MODEL</a:t>
            </a:r>
          </a:p>
        </p:txBody>
      </p:sp>
      <p:sp>
        <p:nvSpPr>
          <p:cNvPr id="17" name="Rectangle 1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2129686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number of numbers&#10;&#10;Description automatically generated with medium confidence">
            <a:extLst>
              <a:ext uri="{FF2B5EF4-FFF2-40B4-BE49-F238E27FC236}">
                <a16:creationId xmlns:a16="http://schemas.microsoft.com/office/drawing/2014/main" id="{C71B4A68-8A33-D6C8-D163-45284DDA9FE9}"/>
              </a:ext>
            </a:extLst>
          </p:cNvPr>
          <p:cNvPicPr>
            <a:picLocks noChangeAspect="1"/>
          </p:cNvPicPr>
          <p:nvPr/>
        </p:nvPicPr>
        <p:blipFill>
          <a:blip r:embed="rId2"/>
          <a:stretch>
            <a:fillRect/>
          </a:stretch>
        </p:blipFill>
        <p:spPr>
          <a:xfrm>
            <a:off x="983674" y="643467"/>
            <a:ext cx="9684326" cy="5571066"/>
          </a:xfrm>
          <a:prstGeom prst="rect">
            <a:avLst/>
          </a:prstGeom>
        </p:spPr>
      </p:pic>
    </p:spTree>
    <p:extLst>
      <p:ext uri="{BB962C8B-B14F-4D97-AF65-F5344CB8AC3E}">
        <p14:creationId xmlns:p14="http://schemas.microsoft.com/office/powerpoint/2010/main" val="3866247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DF0181-1E6F-1963-2F6D-515D9C9C1798}"/>
              </a:ext>
            </a:extLst>
          </p:cNvPr>
          <p:cNvSpPr txBox="1"/>
          <p:nvPr/>
        </p:nvSpPr>
        <p:spPr>
          <a:xfrm>
            <a:off x="936702" y="1028343"/>
            <a:ext cx="8212873" cy="5262979"/>
          </a:xfrm>
          <a:prstGeom prst="rect">
            <a:avLst/>
          </a:prstGeom>
          <a:noFill/>
        </p:spPr>
        <p:txBody>
          <a:bodyPr wrap="square">
            <a:spAutoFit/>
          </a:bodyPr>
          <a:lstStyle/>
          <a:p>
            <a:pPr rtl="0">
              <a:spcBef>
                <a:spcPts val="0"/>
              </a:spcBef>
              <a:spcAft>
                <a:spcPts val="0"/>
              </a:spcAft>
            </a:pPr>
            <a:r>
              <a:rPr lang="en-US" sz="2000" b="1" i="0" u="none" strike="noStrike" dirty="0">
                <a:solidFill>
                  <a:srgbClr val="000000"/>
                </a:solidFill>
                <a:effectLst/>
              </a:rPr>
              <a:t>Derived variable </a:t>
            </a:r>
            <a:r>
              <a:rPr lang="en-US" sz="2000" b="1" i="0" u="none" strike="noStrike" dirty="0" err="1">
                <a:solidFill>
                  <a:srgbClr val="000000"/>
                </a:solidFill>
                <a:effectLst/>
              </a:rPr>
              <a:t>Contract_N</a:t>
            </a:r>
            <a:r>
              <a:rPr lang="en-US" sz="2000" b="1" i="0" u="none" strike="noStrike" dirty="0">
                <a:solidFill>
                  <a:srgbClr val="000000"/>
                </a:solidFill>
                <a:effectLst/>
              </a:rPr>
              <a:t>: </a:t>
            </a:r>
            <a:endParaRPr lang="en-US" sz="2000" b="0" dirty="0">
              <a:effectLst/>
            </a:endParaRPr>
          </a:p>
          <a:p>
            <a:pPr rtl="0">
              <a:spcBef>
                <a:spcPts val="0"/>
              </a:spcBef>
              <a:spcAft>
                <a:spcPts val="0"/>
              </a:spcAft>
            </a:pPr>
            <a:r>
              <a:rPr lang="en-US" sz="2000" b="0" i="0" u="none" strike="noStrike" dirty="0">
                <a:solidFill>
                  <a:srgbClr val="000000"/>
                </a:solidFill>
                <a:effectLst/>
              </a:rPr>
              <a:t>1 denotes Contract for a Year </a:t>
            </a:r>
            <a:endParaRPr lang="en-US" sz="2000" b="0" dirty="0">
              <a:effectLst/>
            </a:endParaRPr>
          </a:p>
          <a:p>
            <a:pPr rtl="0">
              <a:spcBef>
                <a:spcPts val="0"/>
              </a:spcBef>
              <a:spcAft>
                <a:spcPts val="0"/>
              </a:spcAft>
            </a:pPr>
            <a:r>
              <a:rPr lang="en-US" sz="2000" b="0" i="0" u="none" strike="noStrike" dirty="0">
                <a:solidFill>
                  <a:srgbClr val="000000"/>
                </a:solidFill>
                <a:effectLst/>
              </a:rPr>
              <a:t>2 denotes a two-year contract. </a:t>
            </a:r>
            <a:endParaRPr lang="en-US" sz="2000" b="0" dirty="0">
              <a:effectLst/>
            </a:endParaRPr>
          </a:p>
          <a:p>
            <a:pPr rtl="0">
              <a:spcBef>
                <a:spcPts val="0"/>
              </a:spcBef>
              <a:spcAft>
                <a:spcPts val="0"/>
              </a:spcAft>
            </a:pPr>
            <a:r>
              <a:rPr lang="en-US" sz="2000" b="0" i="0" u="none" strike="noStrike" dirty="0">
                <a:solidFill>
                  <a:srgbClr val="000000"/>
                </a:solidFill>
                <a:effectLst/>
              </a:rPr>
              <a:t>3 denotes a monthly contract</a:t>
            </a:r>
            <a:endParaRPr lang="en-US" sz="2000" b="0" dirty="0">
              <a:effectLst/>
            </a:endParaRPr>
          </a:p>
          <a:p>
            <a:pPr rtl="0">
              <a:spcBef>
                <a:spcPts val="0"/>
              </a:spcBef>
              <a:spcAft>
                <a:spcPts val="0"/>
              </a:spcAft>
            </a:pPr>
            <a:r>
              <a:rPr lang="en-US" sz="2000" b="1" i="0" u="none" strike="noStrike" dirty="0">
                <a:solidFill>
                  <a:srgbClr val="000000"/>
                </a:solidFill>
                <a:effectLst/>
              </a:rPr>
              <a:t>Derived variable Internet Service:</a:t>
            </a:r>
            <a:endParaRPr lang="en-US" sz="2000" b="0" dirty="0">
              <a:effectLst/>
            </a:endParaRPr>
          </a:p>
          <a:p>
            <a:pPr rtl="0">
              <a:spcBef>
                <a:spcPts val="0"/>
              </a:spcBef>
              <a:spcAft>
                <a:spcPts val="0"/>
              </a:spcAft>
            </a:pPr>
            <a:r>
              <a:rPr lang="en-US" sz="2000" b="0" i="0" u="none" strike="noStrike" dirty="0">
                <a:solidFill>
                  <a:srgbClr val="000000"/>
                </a:solidFill>
                <a:effectLst/>
              </a:rPr>
              <a:t>1= DSL </a:t>
            </a:r>
            <a:endParaRPr lang="en-US" sz="2000" b="0" dirty="0">
              <a:effectLst/>
            </a:endParaRPr>
          </a:p>
          <a:p>
            <a:pPr rtl="0">
              <a:spcBef>
                <a:spcPts val="0"/>
              </a:spcBef>
              <a:spcAft>
                <a:spcPts val="0"/>
              </a:spcAft>
            </a:pPr>
            <a:r>
              <a:rPr lang="en-US" sz="2000" b="0" i="0" u="none" strike="noStrike" dirty="0">
                <a:solidFill>
                  <a:srgbClr val="000000"/>
                </a:solidFill>
                <a:effectLst/>
              </a:rPr>
              <a:t>2= </a:t>
            </a:r>
            <a:r>
              <a:rPr lang="en-US" sz="2000" b="0" i="0" u="none" strike="noStrike" dirty="0" err="1">
                <a:solidFill>
                  <a:srgbClr val="000000"/>
                </a:solidFill>
                <a:effectLst/>
              </a:rPr>
              <a:t>fibre</a:t>
            </a:r>
            <a:r>
              <a:rPr lang="en-US" sz="2000" b="0" i="0" u="none" strike="noStrike" dirty="0">
                <a:solidFill>
                  <a:srgbClr val="000000"/>
                </a:solidFill>
                <a:effectLst/>
              </a:rPr>
              <a:t> optics</a:t>
            </a:r>
            <a:endParaRPr lang="en-US" sz="2000" b="0" dirty="0">
              <a:effectLst/>
            </a:endParaRPr>
          </a:p>
          <a:p>
            <a:pPr rtl="0">
              <a:spcBef>
                <a:spcPts val="0"/>
              </a:spcBef>
              <a:spcAft>
                <a:spcPts val="0"/>
              </a:spcAft>
            </a:pPr>
            <a:r>
              <a:rPr lang="en-US" sz="2000" b="0" i="0" u="none" strike="noStrike" dirty="0">
                <a:solidFill>
                  <a:srgbClr val="000000"/>
                </a:solidFill>
                <a:effectLst/>
              </a:rPr>
              <a:t>3= No Internet Service </a:t>
            </a:r>
          </a:p>
          <a:p>
            <a:pPr rtl="0">
              <a:spcBef>
                <a:spcPts val="0"/>
              </a:spcBef>
              <a:spcAft>
                <a:spcPts val="0"/>
              </a:spcAft>
            </a:pPr>
            <a:r>
              <a:rPr lang="en-US" sz="2000" b="1" i="0" u="none" strike="noStrike" dirty="0">
                <a:solidFill>
                  <a:srgbClr val="000000"/>
                </a:solidFill>
                <a:effectLst/>
              </a:rPr>
              <a:t>Interpretation of the model</a:t>
            </a:r>
            <a:endParaRPr lang="en-US" sz="2000" b="0" dirty="0">
              <a:effectLst/>
            </a:endParaRPr>
          </a:p>
          <a:p>
            <a:pPr rtl="0">
              <a:spcBef>
                <a:spcPts val="0"/>
              </a:spcBef>
              <a:spcAft>
                <a:spcPts val="0"/>
              </a:spcAft>
            </a:pPr>
            <a:r>
              <a:rPr lang="en-US" sz="2000" b="0" i="0" u="none" strike="noStrike" dirty="0">
                <a:solidFill>
                  <a:srgbClr val="000000"/>
                </a:solidFill>
                <a:effectLst/>
              </a:rPr>
              <a:t>Population percentage is 15%, and churn rate is 69% for samples with Contract = 3 [monthly contract] &amp; Internet Service = 2, i.e. </a:t>
            </a:r>
            <a:r>
              <a:rPr lang="en-US" sz="2000" b="0" i="0" u="none" strike="noStrike" dirty="0" err="1">
                <a:solidFill>
                  <a:srgbClr val="000000"/>
                </a:solidFill>
                <a:effectLst/>
              </a:rPr>
              <a:t>Fibre</a:t>
            </a:r>
            <a:r>
              <a:rPr lang="en-US" sz="2000" b="0" i="0" u="none" strike="noStrike" dirty="0">
                <a:solidFill>
                  <a:srgbClr val="000000"/>
                </a:solidFill>
                <a:effectLst/>
              </a:rPr>
              <a:t> Optics &amp; Tenure less than 16. </a:t>
            </a:r>
            <a:endParaRPr lang="en-US" sz="2000" b="0" dirty="0">
              <a:effectLst/>
            </a:endParaRPr>
          </a:p>
          <a:p>
            <a:pPr rtl="0">
              <a:spcBef>
                <a:spcPts val="0"/>
              </a:spcBef>
              <a:spcAft>
                <a:spcPts val="0"/>
              </a:spcAft>
            </a:pPr>
            <a:r>
              <a:rPr lang="en-US" sz="2000" b="0" i="0" u="none" strike="noStrike" dirty="0">
                <a:solidFill>
                  <a:srgbClr val="000000"/>
                </a:solidFill>
                <a:effectLst/>
              </a:rPr>
              <a:t>The population with yearly and two-year contracts, Contracts N 1 and 2, have the lowest churn rate. In this case, the demographic data shows a 45% churn rate of 7%.</a:t>
            </a:r>
            <a:endParaRPr lang="en-US" sz="2000" b="0" dirty="0">
              <a:effectLst/>
            </a:endParaRPr>
          </a:p>
          <a:p>
            <a:br>
              <a:rPr lang="en-US" b="0" dirty="0">
                <a:effectLst/>
              </a:rPr>
            </a:br>
            <a:endParaRPr lang="en-US" dirty="0"/>
          </a:p>
        </p:txBody>
      </p:sp>
    </p:spTree>
    <p:extLst>
      <p:ext uri="{BB962C8B-B14F-4D97-AF65-F5344CB8AC3E}">
        <p14:creationId xmlns:p14="http://schemas.microsoft.com/office/powerpoint/2010/main" val="2140578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2E4B7-D8C0-D698-0F0B-5D83829C264D}"/>
              </a:ext>
            </a:extLst>
          </p:cNvPr>
          <p:cNvSpPr>
            <a:spLocks noGrp="1"/>
          </p:cNvSpPr>
          <p:nvPr>
            <p:ph type="title"/>
          </p:nvPr>
        </p:nvSpPr>
        <p:spPr>
          <a:xfrm>
            <a:off x="581192" y="702156"/>
            <a:ext cx="11029616" cy="1013800"/>
          </a:xfrm>
        </p:spPr>
        <p:txBody>
          <a:bodyPr>
            <a:normAutofit/>
          </a:bodyPr>
          <a:lstStyle/>
          <a:p>
            <a:r>
              <a:rPr lang="en-US" dirty="0"/>
              <a:t>Problem Statement</a:t>
            </a:r>
          </a:p>
        </p:txBody>
      </p:sp>
      <p:sp>
        <p:nvSpPr>
          <p:cNvPr id="18" name="Rectangle 17">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ful carved figures of humans">
            <a:extLst>
              <a:ext uri="{FF2B5EF4-FFF2-40B4-BE49-F238E27FC236}">
                <a16:creationId xmlns:a16="http://schemas.microsoft.com/office/drawing/2014/main" id="{E915F963-4E6F-13E1-BEEA-F386F06E3F91}"/>
              </a:ext>
            </a:extLst>
          </p:cNvPr>
          <p:cNvPicPr>
            <a:picLocks noChangeAspect="1"/>
          </p:cNvPicPr>
          <p:nvPr/>
        </p:nvPicPr>
        <p:blipFill>
          <a:blip r:embed="rId2"/>
          <a:srcRect l="1678" r="1428" b="-2"/>
          <a:stretch/>
        </p:blipFill>
        <p:spPr>
          <a:xfrm>
            <a:off x="657225" y="2361056"/>
            <a:ext cx="4962525" cy="3649219"/>
          </a:xfrm>
          <a:prstGeom prst="rect">
            <a:avLst/>
          </a:prstGeom>
        </p:spPr>
      </p:pic>
      <p:sp>
        <p:nvSpPr>
          <p:cNvPr id="3" name="Content Placeholder 2">
            <a:extLst>
              <a:ext uri="{FF2B5EF4-FFF2-40B4-BE49-F238E27FC236}">
                <a16:creationId xmlns:a16="http://schemas.microsoft.com/office/drawing/2014/main" id="{FBDF5781-9530-7788-0D1C-783B81CF50C6}"/>
              </a:ext>
            </a:extLst>
          </p:cNvPr>
          <p:cNvSpPr>
            <a:spLocks noGrp="1"/>
          </p:cNvSpPr>
          <p:nvPr>
            <p:ph idx="1"/>
          </p:nvPr>
        </p:nvSpPr>
        <p:spPr>
          <a:xfrm>
            <a:off x="6335805" y="2180496"/>
            <a:ext cx="5275001" cy="4045683"/>
          </a:xfrm>
        </p:spPr>
        <p:txBody>
          <a:bodyPr>
            <a:normAutofit/>
          </a:bodyPr>
          <a:lstStyle/>
          <a:p>
            <a:r>
              <a:rPr lang="en-US" sz="2000" dirty="0">
                <a:latin typeface="Times New Roman" panose="02020603050405020304" pitchFamily="18" charset="0"/>
                <a:cs typeface="Times New Roman" panose="02020603050405020304" pitchFamily="18" charset="0"/>
              </a:rPr>
              <a:t>To create a predictive solution that empowers the company to allocate resources efficiently, enable the development of targeted retention strategies. The ultimate objective is to enhance customer satisfaction, loyalty, and long-term profitability in a competitive market.</a:t>
            </a:r>
          </a:p>
        </p:txBody>
      </p:sp>
    </p:spTree>
    <p:extLst>
      <p:ext uri="{BB962C8B-B14F-4D97-AF65-F5344CB8AC3E}">
        <p14:creationId xmlns:p14="http://schemas.microsoft.com/office/powerpoint/2010/main" val="3152732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ABA2C-89C5-48D5-D03A-8821F98F1EE3}"/>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63E53ED9-B8E5-4FEB-8916-1290BD91EBA8}"/>
              </a:ext>
            </a:extLst>
          </p:cNvPr>
          <p:cNvSpPr txBox="1"/>
          <p:nvPr/>
        </p:nvSpPr>
        <p:spPr>
          <a:xfrm>
            <a:off x="575893" y="2348873"/>
            <a:ext cx="11367063" cy="2585323"/>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Machine learning was effectively used in the Telcom Churn Prediction project to forecast customer attrition and pinpoint the main causes of it. With a high ROC-AUC score (~0.83), Logistic Regression was the most successful model, followed by Random Forest. It showed that while value-added services like online security greatly decreased the chance of customer loss, clients with shorter tenure, monthly contracts, or electronic cheque payments were more likely to churn. The telecom company can use these results to create focused retention efforts, like encouraging long-term agreements, combining services, and providing targeted outreach to high-risk clients. The initiative offers a strong basis for data-driven decision-making to increase customer loyalty and lower attrition rates, even several drawbacks.</a:t>
            </a:r>
            <a:endParaRPr lang="en-US" b="0" dirty="0">
              <a:effectLst/>
            </a:endParaRPr>
          </a:p>
          <a:p>
            <a:br>
              <a:rPr lang="en-US" dirty="0"/>
            </a:br>
            <a:endParaRPr lang="en-US" dirty="0"/>
          </a:p>
        </p:txBody>
      </p:sp>
    </p:spTree>
    <p:extLst>
      <p:ext uri="{BB962C8B-B14F-4D97-AF65-F5344CB8AC3E}">
        <p14:creationId xmlns:p14="http://schemas.microsoft.com/office/powerpoint/2010/main" val="516802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37DA-99E6-AA03-11D4-17CD8879FD0B}"/>
              </a:ext>
            </a:extLst>
          </p:cNvPr>
          <p:cNvSpPr>
            <a:spLocks noGrp="1"/>
          </p:cNvSpPr>
          <p:nvPr>
            <p:ph type="title"/>
          </p:nvPr>
        </p:nvSpPr>
        <p:spPr/>
        <p:txBody>
          <a:bodyPr/>
          <a:lstStyle/>
          <a:p>
            <a:r>
              <a:rPr lang="en-US" dirty="0"/>
              <a:t>Video is included in next slide:</a:t>
            </a:r>
          </a:p>
        </p:txBody>
      </p:sp>
      <p:sp>
        <p:nvSpPr>
          <p:cNvPr id="3" name="TextBox 2">
            <a:extLst>
              <a:ext uri="{FF2B5EF4-FFF2-40B4-BE49-F238E27FC236}">
                <a16:creationId xmlns:a16="http://schemas.microsoft.com/office/drawing/2014/main" id="{A3E27F1C-4C61-AFA9-E689-4059B6A0D0C2}"/>
              </a:ext>
            </a:extLst>
          </p:cNvPr>
          <p:cNvSpPr txBox="1"/>
          <p:nvPr/>
        </p:nvSpPr>
        <p:spPr>
          <a:xfrm>
            <a:off x="735980" y="2163337"/>
            <a:ext cx="8898674" cy="369332"/>
          </a:xfrm>
          <a:prstGeom prst="rect">
            <a:avLst/>
          </a:prstGeom>
          <a:noFill/>
        </p:spPr>
        <p:txBody>
          <a:bodyPr wrap="square" rtlCol="0">
            <a:spAutoFit/>
          </a:bodyPr>
          <a:lstStyle/>
          <a:p>
            <a:r>
              <a:rPr lang="en-US" dirty="0"/>
              <a:t>Video includes explanation of ppt, dataset and code part.</a:t>
            </a:r>
          </a:p>
        </p:txBody>
      </p:sp>
    </p:spTree>
    <p:extLst>
      <p:ext uri="{BB962C8B-B14F-4D97-AF65-F5344CB8AC3E}">
        <p14:creationId xmlns:p14="http://schemas.microsoft.com/office/powerpoint/2010/main" val="881021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686BEB2C-1078-CDBC-021F-B3027A3E73D3}"/>
              </a:ext>
            </a:extLst>
          </p:cNvPr>
          <p:cNvPicPr>
            <a:picLocks noChangeAspect="1"/>
          </p:cNvPicPr>
          <p:nvPr/>
        </p:nvPicPr>
        <p:blipFill>
          <a:blip r:embed="rId2"/>
          <a:srcRect t="13631" b="11369"/>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3" name="TextBox 2">
            <a:extLst>
              <a:ext uri="{FF2B5EF4-FFF2-40B4-BE49-F238E27FC236}">
                <a16:creationId xmlns:a16="http://schemas.microsoft.com/office/drawing/2014/main" id="{AF4A4A59-AB1D-D34B-4DA0-07A316BDBFE1}"/>
              </a:ext>
            </a:extLst>
          </p:cNvPr>
          <p:cNvSpPr txBox="1"/>
          <p:nvPr/>
        </p:nvSpPr>
        <p:spPr>
          <a:xfrm>
            <a:off x="584200" y="2142067"/>
            <a:ext cx="3412067" cy="2971801"/>
          </a:xfrm>
          <a:prstGeom prst="rect">
            <a:avLst/>
          </a:prstGeom>
        </p:spPr>
        <p:txBody>
          <a:bodyPr vert="horz" lIns="91440" tIns="45720" rIns="91440" bIns="45720" rtlCol="0" anchor="b">
            <a:normAutofit/>
          </a:bodyPr>
          <a:lstStyle/>
          <a:p>
            <a:pPr>
              <a:spcBef>
                <a:spcPct val="0"/>
              </a:spcBef>
              <a:spcAft>
                <a:spcPts val="600"/>
              </a:spcAft>
            </a:pPr>
            <a:r>
              <a:rPr lang="en-US" sz="3600" cap="all">
                <a:solidFill>
                  <a:schemeClr val="bg1"/>
                </a:solidFill>
                <a:latin typeface="+mj-lt"/>
                <a:ea typeface="+mj-ea"/>
                <a:cs typeface="+mj-cs"/>
              </a:rPr>
              <a:t>Thank you</a:t>
            </a:r>
          </a:p>
        </p:txBody>
      </p:sp>
    </p:spTree>
    <p:extLst>
      <p:ext uri="{BB962C8B-B14F-4D97-AF65-F5344CB8AC3E}">
        <p14:creationId xmlns:p14="http://schemas.microsoft.com/office/powerpoint/2010/main" val="2394573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9280-10B7-54EF-978C-ACA4734D944D}"/>
              </a:ext>
            </a:extLst>
          </p:cNvPr>
          <p:cNvSpPr>
            <a:spLocks noGrp="1"/>
          </p:cNvSpPr>
          <p:nvPr>
            <p:ph type="title"/>
          </p:nvPr>
        </p:nvSpPr>
        <p:spPr/>
        <p:txBody>
          <a:bodyPr/>
          <a:lstStyle/>
          <a:p>
            <a:r>
              <a:rPr lang="en-US" dirty="0"/>
              <a:t>Dataset details: </a:t>
            </a:r>
          </a:p>
        </p:txBody>
      </p:sp>
      <p:sp>
        <p:nvSpPr>
          <p:cNvPr id="4" name="TextBox 3">
            <a:extLst>
              <a:ext uri="{FF2B5EF4-FFF2-40B4-BE49-F238E27FC236}">
                <a16:creationId xmlns:a16="http://schemas.microsoft.com/office/drawing/2014/main" id="{63E5FF43-C056-63FB-E33B-0E53449E8F1B}"/>
              </a:ext>
            </a:extLst>
          </p:cNvPr>
          <p:cNvSpPr txBox="1"/>
          <p:nvPr/>
        </p:nvSpPr>
        <p:spPr>
          <a:xfrm>
            <a:off x="702527" y="2185639"/>
            <a:ext cx="9790771" cy="954107"/>
          </a:xfrm>
          <a:prstGeom prst="rect">
            <a:avLst/>
          </a:prstGeom>
          <a:noFill/>
        </p:spPr>
        <p:txBody>
          <a:bodyPr wrap="square" rtlCol="0">
            <a:spAutoFit/>
          </a:bodyPr>
          <a:lstStyle/>
          <a:p>
            <a:r>
              <a:rPr lang="en-US" sz="1900" dirty="0">
                <a:effectLst/>
                <a:latin typeface="Times New Roman" panose="02020603050405020304" pitchFamily="18" charset="0"/>
                <a:cs typeface="Times New Roman" panose="02020603050405020304" pitchFamily="18" charset="0"/>
              </a:rPr>
              <a:t>This dataset consists of customer activity data</a:t>
            </a:r>
            <a:r>
              <a:rPr lang="en-US" sz="1900" dirty="0">
                <a:latin typeface="Times New Roman" panose="02020603050405020304" pitchFamily="18" charset="0"/>
                <a:cs typeface="Times New Roman" panose="02020603050405020304" pitchFamily="18" charset="0"/>
              </a:rPr>
              <a:t> </a:t>
            </a:r>
            <a:r>
              <a:rPr lang="en-US" sz="1900" dirty="0">
                <a:effectLst/>
                <a:latin typeface="Times New Roman" panose="02020603050405020304" pitchFamily="18" charset="0"/>
                <a:cs typeface="Times New Roman" panose="02020603050405020304" pitchFamily="18" charset="0"/>
              </a:rPr>
              <a:t>(features) as well as a churn label indicating</a:t>
            </a:r>
            <a:r>
              <a:rPr lang="en-US" sz="1900" dirty="0">
                <a:latin typeface="Times New Roman" panose="02020603050405020304" pitchFamily="18" charset="0"/>
                <a:cs typeface="Times New Roman" panose="02020603050405020304" pitchFamily="18" charset="0"/>
              </a:rPr>
              <a:t> </a:t>
            </a:r>
            <a:r>
              <a:rPr lang="en-US" sz="1900" dirty="0">
                <a:effectLst/>
                <a:latin typeface="Times New Roman" panose="02020603050405020304" pitchFamily="18" charset="0"/>
                <a:cs typeface="Times New Roman" panose="02020603050405020304" pitchFamily="18" charset="0"/>
              </a:rPr>
              <a:t>whether a customer cancelled their subscription,</a:t>
            </a:r>
            <a:r>
              <a:rPr lang="en-US" sz="1900" dirty="0">
                <a:latin typeface="Times New Roman" panose="02020603050405020304" pitchFamily="18" charset="0"/>
                <a:cs typeface="Times New Roman" panose="02020603050405020304" pitchFamily="18" charset="0"/>
              </a:rPr>
              <a:t> </a:t>
            </a:r>
            <a:r>
              <a:rPr lang="en-US" sz="1900" dirty="0">
                <a:effectLst/>
                <a:latin typeface="Times New Roman" panose="02020603050405020304" pitchFamily="18" charset="0"/>
                <a:cs typeface="Times New Roman" panose="02020603050405020304" pitchFamily="18" charset="0"/>
              </a:rPr>
              <a:t>will be used to develop predictive models.</a:t>
            </a:r>
          </a:p>
          <a:p>
            <a:endParaRPr lang="en-US" dirty="0"/>
          </a:p>
        </p:txBody>
      </p:sp>
      <p:graphicFrame>
        <p:nvGraphicFramePr>
          <p:cNvPr id="6" name="TextBox 2">
            <a:extLst>
              <a:ext uri="{FF2B5EF4-FFF2-40B4-BE49-F238E27FC236}">
                <a16:creationId xmlns:a16="http://schemas.microsoft.com/office/drawing/2014/main" id="{340918D1-1C4E-C29B-AC6A-F4C9CD47581A}"/>
              </a:ext>
            </a:extLst>
          </p:cNvPr>
          <p:cNvGraphicFramePr/>
          <p:nvPr>
            <p:extLst>
              <p:ext uri="{D42A27DB-BD31-4B8C-83A1-F6EECF244321}">
                <p14:modId xmlns:p14="http://schemas.microsoft.com/office/powerpoint/2010/main" val="3547550802"/>
              </p:ext>
            </p:extLst>
          </p:nvPr>
        </p:nvGraphicFramePr>
        <p:xfrm>
          <a:off x="702527" y="2972294"/>
          <a:ext cx="10533509" cy="3594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0186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0B51E-6780-B51D-1799-41201C4A5CC5}"/>
              </a:ext>
            </a:extLst>
          </p:cNvPr>
          <p:cNvSpPr>
            <a:spLocks noGrp="1"/>
          </p:cNvSpPr>
          <p:nvPr>
            <p:ph type="title"/>
          </p:nvPr>
        </p:nvSpPr>
        <p:spPr>
          <a:xfrm>
            <a:off x="575894" y="729658"/>
            <a:ext cx="11029616" cy="775757"/>
          </a:xfrm>
        </p:spPr>
        <p:txBody>
          <a:bodyPr/>
          <a:lstStyle/>
          <a:p>
            <a:r>
              <a:rPr lang="en-US" dirty="0"/>
              <a:t>Variable details</a:t>
            </a:r>
          </a:p>
        </p:txBody>
      </p:sp>
      <p:sp>
        <p:nvSpPr>
          <p:cNvPr id="4" name="TextBox 3">
            <a:extLst>
              <a:ext uri="{FF2B5EF4-FFF2-40B4-BE49-F238E27FC236}">
                <a16:creationId xmlns:a16="http://schemas.microsoft.com/office/drawing/2014/main" id="{B1173FA6-F0EB-5C87-B941-B7D81D5A772B}"/>
              </a:ext>
            </a:extLst>
          </p:cNvPr>
          <p:cNvSpPr txBox="1"/>
          <p:nvPr/>
        </p:nvSpPr>
        <p:spPr>
          <a:xfrm>
            <a:off x="575894" y="1918010"/>
            <a:ext cx="8367384" cy="5047536"/>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Input Features:</a:t>
            </a:r>
          </a:p>
          <a:p>
            <a:pPr marL="285750" indent="-285750">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Senior Citizen</a:t>
            </a:r>
          </a:p>
          <a:p>
            <a:pPr marL="285750" indent="-285750">
              <a:buFont typeface="Arial" panose="020B0604020202020204" pitchFamily="34" charset="0"/>
              <a:buChar char="•"/>
            </a:pPr>
            <a:r>
              <a:rPr lang="en-US" sz="1600" dirty="0">
                <a:effectLst/>
                <a:latin typeface="Times New Roman" panose="02020603050405020304" pitchFamily="18" charset="0"/>
                <a:cs typeface="Times New Roman" panose="02020603050405020304" pitchFamily="18" charset="0"/>
              </a:rPr>
              <a:t>Gender</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Partner</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Dependents</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Tenure</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Phone Service</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Multiple Lines</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Internet Service</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Online Backup</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Device Protection</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Tech Support</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Streaming TV</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Streaming Movies</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Contract</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Paperless Billing</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Payment Method</a:t>
            </a:r>
          </a:p>
          <a:p>
            <a:pPr marL="285750" indent="-285750">
              <a:buFont typeface="Arial" panose="020B0604020202020204" pitchFamily="34" charset="0"/>
              <a:buChar char="•"/>
            </a:pPr>
            <a:r>
              <a:rPr lang="en-US" sz="1600" dirty="0">
                <a:solidFill>
                  <a:srgbClr val="5A1FA0"/>
                </a:solidFill>
                <a:effectLst/>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cs typeface="Times New Roman" panose="02020603050405020304" pitchFamily="18" charset="0"/>
              </a:rPr>
              <a:t>Monthly Charges</a:t>
            </a:r>
          </a:p>
          <a:p>
            <a:endParaRPr lang="en-US" sz="1600" dirty="0">
              <a:latin typeface="Times New Roman" panose="02020603050405020304" pitchFamily="18" charset="0"/>
              <a:cs typeface="Times New Roman" panose="02020603050405020304" pitchFamily="18" charset="0"/>
            </a:endParaRPr>
          </a:p>
          <a:p>
            <a:endParaRPr lang="en-US" dirty="0"/>
          </a:p>
        </p:txBody>
      </p:sp>
      <p:sp>
        <p:nvSpPr>
          <p:cNvPr id="6" name="TextBox 5">
            <a:extLst>
              <a:ext uri="{FF2B5EF4-FFF2-40B4-BE49-F238E27FC236}">
                <a16:creationId xmlns:a16="http://schemas.microsoft.com/office/drawing/2014/main" id="{9A15143B-7A25-C871-39FA-6AEBFF6018A2}"/>
              </a:ext>
            </a:extLst>
          </p:cNvPr>
          <p:cNvSpPr txBox="1"/>
          <p:nvPr/>
        </p:nvSpPr>
        <p:spPr>
          <a:xfrm>
            <a:off x="4884234" y="2062976"/>
            <a:ext cx="3468029"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Output feature:</a:t>
            </a:r>
          </a:p>
          <a:p>
            <a:r>
              <a:rPr lang="en-US" sz="2400" dirty="0">
                <a:latin typeface="Times New Roman" panose="02020603050405020304" pitchFamily="18" charset="0"/>
                <a:cs typeface="Times New Roman" panose="02020603050405020304" pitchFamily="18" charset="0"/>
              </a:rPr>
              <a:t>Churn – Yes/No</a:t>
            </a:r>
          </a:p>
        </p:txBody>
      </p:sp>
    </p:spTree>
    <p:extLst>
      <p:ext uri="{BB962C8B-B14F-4D97-AF65-F5344CB8AC3E}">
        <p14:creationId xmlns:p14="http://schemas.microsoft.com/office/powerpoint/2010/main" val="2105384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C478D-1464-B002-773B-77F285A95CCA}"/>
              </a:ext>
            </a:extLst>
          </p:cNvPr>
          <p:cNvSpPr>
            <a:spLocks noGrp="1"/>
          </p:cNvSpPr>
          <p:nvPr>
            <p:ph type="title"/>
          </p:nvPr>
        </p:nvSpPr>
        <p:spPr/>
        <p:txBody>
          <a:bodyPr/>
          <a:lstStyle/>
          <a:p>
            <a:r>
              <a:rPr lang="en-US" dirty="0"/>
              <a:t>WOE (Weight  of  evidence)</a:t>
            </a:r>
          </a:p>
        </p:txBody>
      </p:sp>
      <p:sp>
        <p:nvSpPr>
          <p:cNvPr id="4" name="TextBox 3">
            <a:extLst>
              <a:ext uri="{FF2B5EF4-FFF2-40B4-BE49-F238E27FC236}">
                <a16:creationId xmlns:a16="http://schemas.microsoft.com/office/drawing/2014/main" id="{C19BC068-97C8-89EE-E34A-18F986B16A23}"/>
              </a:ext>
            </a:extLst>
          </p:cNvPr>
          <p:cNvSpPr txBox="1"/>
          <p:nvPr/>
        </p:nvSpPr>
        <p:spPr>
          <a:xfrm>
            <a:off x="575894" y="2040673"/>
            <a:ext cx="11411667" cy="2031325"/>
          </a:xfrm>
          <a:prstGeom prst="rect">
            <a:avLst/>
          </a:prstGeom>
          <a:noFill/>
        </p:spPr>
        <p:txBody>
          <a:bodyPr wrap="square" rtlCol="0">
            <a:spAutoFit/>
          </a:bodyPr>
          <a:lstStyle/>
          <a:p>
            <a:r>
              <a:rPr lang="en-US" dirty="0"/>
              <a:t>The telecom churn analysis, includes Information Value (IV) and Weight of Evidence (WOE). </a:t>
            </a:r>
            <a:br>
              <a:rPr lang="en-US" dirty="0"/>
            </a:br>
            <a:br>
              <a:rPr lang="en-US" dirty="0"/>
            </a:br>
            <a:r>
              <a:rPr lang="en-US" dirty="0"/>
              <a:t>Weight of Evidence (WOE) WOE is a metric used in logistic regression and other predictive modeling to evaluate the link between a target variable (like customer loss) and a variable that is predictive (like internet service type). It measures a category's predictive power in relation to the population as a whole.</a:t>
            </a:r>
          </a:p>
          <a:p>
            <a:r>
              <a:rPr lang="en-US" dirty="0"/>
              <a:t>               </a:t>
            </a:r>
            <a:br>
              <a:rPr lang="en-US" dirty="0"/>
            </a:br>
            <a:endParaRPr lang="en-US" dirty="0"/>
          </a:p>
        </p:txBody>
      </p:sp>
      <p:pic>
        <p:nvPicPr>
          <p:cNvPr id="5" name="Picture 4">
            <a:extLst>
              <a:ext uri="{FF2B5EF4-FFF2-40B4-BE49-F238E27FC236}">
                <a16:creationId xmlns:a16="http://schemas.microsoft.com/office/drawing/2014/main" id="{80878AA3-D8B4-CBA4-4D17-3A089B86A861}"/>
              </a:ext>
            </a:extLst>
          </p:cNvPr>
          <p:cNvPicPr>
            <a:picLocks noChangeAspect="1"/>
          </p:cNvPicPr>
          <p:nvPr/>
        </p:nvPicPr>
        <p:blipFill>
          <a:blip r:embed="rId2"/>
          <a:stretch>
            <a:fillRect/>
          </a:stretch>
        </p:blipFill>
        <p:spPr>
          <a:xfrm>
            <a:off x="2978151" y="3576774"/>
            <a:ext cx="5542395" cy="817907"/>
          </a:xfrm>
          <a:prstGeom prst="rect">
            <a:avLst/>
          </a:prstGeom>
        </p:spPr>
      </p:pic>
      <p:sp>
        <p:nvSpPr>
          <p:cNvPr id="6" name="TextBox 5">
            <a:extLst>
              <a:ext uri="{FF2B5EF4-FFF2-40B4-BE49-F238E27FC236}">
                <a16:creationId xmlns:a16="http://schemas.microsoft.com/office/drawing/2014/main" id="{997A20D8-646C-F485-9252-F9B52F2072CD}"/>
              </a:ext>
            </a:extLst>
          </p:cNvPr>
          <p:cNvSpPr txBox="1"/>
          <p:nvPr/>
        </p:nvSpPr>
        <p:spPr>
          <a:xfrm>
            <a:off x="734291" y="4765964"/>
            <a:ext cx="11014364" cy="1477328"/>
          </a:xfrm>
          <a:prstGeom prst="rect">
            <a:avLst/>
          </a:prstGeom>
          <a:noFill/>
        </p:spPr>
        <p:txBody>
          <a:bodyPr wrap="square" rtlCol="0">
            <a:spAutoFit/>
          </a:bodyPr>
          <a:lstStyle/>
          <a:p>
            <a:pPr>
              <a:buFont typeface="Arial" panose="020B0604020202020204" pitchFamily="34" charset="0"/>
              <a:buChar char="•"/>
            </a:pPr>
            <a:endParaRPr lang="en-US" dirty="0"/>
          </a:p>
          <a:p>
            <a:pPr marL="742950" lvl="1" indent="-285750">
              <a:buFont typeface="Arial" panose="020B0604020202020204" pitchFamily="34" charset="0"/>
              <a:buChar char="•"/>
            </a:pPr>
            <a:r>
              <a:rPr lang="en-US" dirty="0"/>
              <a:t>Positive WOE: The category is positively associated with churn (higher churn rate).</a:t>
            </a:r>
          </a:p>
          <a:p>
            <a:pPr marL="742950" lvl="1" indent="-285750">
              <a:buFont typeface="Arial" panose="020B0604020202020204" pitchFamily="34" charset="0"/>
              <a:buChar char="•"/>
            </a:pPr>
            <a:r>
              <a:rPr lang="en-US" dirty="0"/>
              <a:t>Negative WOE: The category is negatively associated with churn (lower churn rate).</a:t>
            </a:r>
          </a:p>
          <a:p>
            <a:pPr marL="742950" lvl="1" indent="-285750">
              <a:buFont typeface="Arial" panose="020B0604020202020204" pitchFamily="34" charset="0"/>
              <a:buChar char="•"/>
            </a:pPr>
            <a:r>
              <a:rPr lang="en-US" dirty="0"/>
              <a:t>WOE close to zero: The category has a churn rate similar to the overall average.</a:t>
            </a:r>
          </a:p>
          <a:p>
            <a:endParaRPr lang="en-US" dirty="0"/>
          </a:p>
        </p:txBody>
      </p:sp>
    </p:spTree>
    <p:extLst>
      <p:ext uri="{BB962C8B-B14F-4D97-AF65-F5344CB8AC3E}">
        <p14:creationId xmlns:p14="http://schemas.microsoft.com/office/powerpoint/2010/main" val="2285243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25DDF-6DE3-2C8D-D53A-9C039CE886AC}"/>
              </a:ext>
            </a:extLst>
          </p:cNvPr>
          <p:cNvSpPr>
            <a:spLocks noGrp="1"/>
          </p:cNvSpPr>
          <p:nvPr>
            <p:ph type="title"/>
          </p:nvPr>
        </p:nvSpPr>
        <p:spPr/>
        <p:txBody>
          <a:bodyPr/>
          <a:lstStyle/>
          <a:p>
            <a:r>
              <a:rPr lang="en-US" dirty="0"/>
              <a:t>Information  value (iv)</a:t>
            </a:r>
          </a:p>
        </p:txBody>
      </p:sp>
      <p:sp>
        <p:nvSpPr>
          <p:cNvPr id="4" name="TextBox 3">
            <a:extLst>
              <a:ext uri="{FF2B5EF4-FFF2-40B4-BE49-F238E27FC236}">
                <a16:creationId xmlns:a16="http://schemas.microsoft.com/office/drawing/2014/main" id="{7AC5ECF3-D849-9F00-9754-8988D5343405}"/>
              </a:ext>
            </a:extLst>
          </p:cNvPr>
          <p:cNvSpPr txBox="1"/>
          <p:nvPr/>
        </p:nvSpPr>
        <p:spPr>
          <a:xfrm>
            <a:off x="747132" y="2085279"/>
            <a:ext cx="8458199" cy="646331"/>
          </a:xfrm>
          <a:prstGeom prst="rect">
            <a:avLst/>
          </a:prstGeom>
          <a:noFill/>
        </p:spPr>
        <p:txBody>
          <a:bodyPr wrap="square">
            <a:spAutoFit/>
          </a:bodyPr>
          <a:lstStyle/>
          <a:p>
            <a:r>
              <a:rPr lang="en-US" dirty="0"/>
              <a:t>    IV measures the predictive strength of a variable for distinguishing between churned and non-churned customers.</a:t>
            </a:r>
          </a:p>
        </p:txBody>
      </p:sp>
      <p:pic>
        <p:nvPicPr>
          <p:cNvPr id="5" name="Picture 4">
            <a:extLst>
              <a:ext uri="{FF2B5EF4-FFF2-40B4-BE49-F238E27FC236}">
                <a16:creationId xmlns:a16="http://schemas.microsoft.com/office/drawing/2014/main" id="{8A82E062-F445-86EB-1BCE-7D1024AFC87B}"/>
              </a:ext>
            </a:extLst>
          </p:cNvPr>
          <p:cNvPicPr>
            <a:picLocks noChangeAspect="1"/>
          </p:cNvPicPr>
          <p:nvPr/>
        </p:nvPicPr>
        <p:blipFill>
          <a:blip r:embed="rId2"/>
          <a:stretch>
            <a:fillRect/>
          </a:stretch>
        </p:blipFill>
        <p:spPr>
          <a:xfrm>
            <a:off x="1786053" y="3328589"/>
            <a:ext cx="7772400" cy="602511"/>
          </a:xfrm>
          <a:prstGeom prst="rect">
            <a:avLst/>
          </a:prstGeom>
        </p:spPr>
      </p:pic>
      <p:sp>
        <p:nvSpPr>
          <p:cNvPr id="7" name="TextBox 6">
            <a:extLst>
              <a:ext uri="{FF2B5EF4-FFF2-40B4-BE49-F238E27FC236}">
                <a16:creationId xmlns:a16="http://schemas.microsoft.com/office/drawing/2014/main" id="{7A800003-095D-AF9A-A485-E118FE169640}"/>
              </a:ext>
            </a:extLst>
          </p:cNvPr>
          <p:cNvSpPr txBox="1"/>
          <p:nvPr/>
        </p:nvSpPr>
        <p:spPr>
          <a:xfrm>
            <a:off x="942278" y="4497126"/>
            <a:ext cx="6099716" cy="1631216"/>
          </a:xfrm>
          <a:prstGeom prst="rect">
            <a:avLst/>
          </a:prstGeom>
          <a:noFill/>
        </p:spPr>
        <p:txBody>
          <a:bodyPr wrap="square">
            <a:spAutoFit/>
          </a:bodyPr>
          <a:lstStyle/>
          <a:p>
            <a:r>
              <a:rPr lang="en-US" sz="2000" dirty="0"/>
              <a:t>Thresholds for IV:</a:t>
            </a:r>
          </a:p>
          <a:p>
            <a:endParaRPr lang="en-US" sz="2000" dirty="0"/>
          </a:p>
          <a:p>
            <a:r>
              <a:rPr lang="en-US" sz="2000" dirty="0"/>
              <a:t>If IV &gt; 0.1 means strong predictor</a:t>
            </a:r>
          </a:p>
          <a:p>
            <a:r>
              <a:rPr lang="en-US" sz="2000" dirty="0"/>
              <a:t>If IV is between 0.05 and 0.1, it is moderate predictor</a:t>
            </a:r>
          </a:p>
          <a:p>
            <a:r>
              <a:rPr lang="en-US" sz="2000" dirty="0"/>
              <a:t>If IV&lt; 0.05, it is weak predictor </a:t>
            </a:r>
          </a:p>
        </p:txBody>
      </p:sp>
    </p:spTree>
    <p:extLst>
      <p:ext uri="{BB962C8B-B14F-4D97-AF65-F5344CB8AC3E}">
        <p14:creationId xmlns:p14="http://schemas.microsoft.com/office/powerpoint/2010/main" val="1519581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668E032-175F-642C-DF4E-A95E1405D88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t>Bivariate Analysis:</a:t>
            </a:r>
          </a:p>
        </p:txBody>
      </p:sp>
      <p:sp>
        <p:nvSpPr>
          <p:cNvPr id="19" name="Rectangle 18">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Bar chart">
            <a:extLst>
              <a:ext uri="{FF2B5EF4-FFF2-40B4-BE49-F238E27FC236}">
                <a16:creationId xmlns:a16="http://schemas.microsoft.com/office/drawing/2014/main" id="{F61F0F11-F657-2B0C-10E7-567C2CACF6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3878" y="2361056"/>
            <a:ext cx="3649219" cy="3649219"/>
          </a:xfrm>
          <a:prstGeom prst="rect">
            <a:avLst/>
          </a:prstGeom>
        </p:spPr>
      </p:pic>
      <p:sp>
        <p:nvSpPr>
          <p:cNvPr id="4" name="TextBox 3">
            <a:extLst>
              <a:ext uri="{FF2B5EF4-FFF2-40B4-BE49-F238E27FC236}">
                <a16:creationId xmlns:a16="http://schemas.microsoft.com/office/drawing/2014/main" id="{72924308-1362-7133-263F-FA6272AA7D47}"/>
              </a:ext>
            </a:extLst>
          </p:cNvPr>
          <p:cNvSpPr txBox="1"/>
          <p:nvPr/>
        </p:nvSpPr>
        <p:spPr>
          <a:xfrm>
            <a:off x="6165879" y="1715956"/>
            <a:ext cx="5275001" cy="404568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2400" b="0" i="0" dirty="0">
                <a:effectLst/>
                <a:highlight>
                  <a:srgbClr val="FFFFFF"/>
                </a:highlight>
              </a:rPr>
              <a:t>Bivariate analysis means the analysis of bivariate data. It is one of the simplest forms of statistical analysis, used to find out if there is a relationship between two sets of values. It usually involves the</a:t>
            </a:r>
            <a:r>
              <a:rPr lang="en-US" sz="2400" dirty="0">
                <a:highlight>
                  <a:srgbClr val="FFFFFF"/>
                </a:highlight>
              </a:rPr>
              <a:t> variables </a:t>
            </a:r>
            <a:r>
              <a:rPr lang="en-US" sz="2400" b="0" i="0" dirty="0">
                <a:effectLst/>
                <a:highlight>
                  <a:srgbClr val="FFFFFF"/>
                </a:highlight>
              </a:rPr>
              <a:t>X and Y. The results from bivariate analysis can be stored in a two-column data table. </a:t>
            </a:r>
            <a:endParaRPr lang="en-US" sz="2400" dirty="0"/>
          </a:p>
        </p:txBody>
      </p:sp>
    </p:spTree>
    <p:extLst>
      <p:ext uri="{BB962C8B-B14F-4D97-AF65-F5344CB8AC3E}">
        <p14:creationId xmlns:p14="http://schemas.microsoft.com/office/powerpoint/2010/main" val="1941046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495E99FA-492C-4C5E-9893-0F326B1B6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E0225-3912-5BC8-4731-44B7469CA540}"/>
              </a:ext>
            </a:extLst>
          </p:cNvPr>
          <p:cNvSpPr>
            <a:spLocks noGrp="1"/>
          </p:cNvSpPr>
          <p:nvPr>
            <p:ph type="title"/>
          </p:nvPr>
        </p:nvSpPr>
        <p:spPr>
          <a:xfrm>
            <a:off x="578682" y="1005840"/>
            <a:ext cx="11029616" cy="1095560"/>
          </a:xfrm>
        </p:spPr>
        <p:txBody>
          <a:bodyPr vert="horz" lIns="91440" tIns="45720" rIns="91440" bIns="45720" rtlCol="0" anchor="t">
            <a:normAutofit/>
          </a:bodyPr>
          <a:lstStyle/>
          <a:p>
            <a:r>
              <a:rPr lang="en-US" dirty="0">
                <a:solidFill>
                  <a:schemeClr val="accent2"/>
                </a:solidFill>
              </a:rPr>
              <a:t>Analysis</a:t>
            </a:r>
          </a:p>
        </p:txBody>
      </p:sp>
      <p:sp>
        <p:nvSpPr>
          <p:cNvPr id="18" name="Rectangle 17">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7280CB9D-C2B9-3325-62C6-F18CB074EA60}"/>
              </a:ext>
            </a:extLst>
          </p:cNvPr>
          <p:cNvSpPr txBox="1"/>
          <p:nvPr/>
        </p:nvSpPr>
        <p:spPr>
          <a:xfrm>
            <a:off x="578682" y="2421599"/>
            <a:ext cx="11029615" cy="397920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sz="2400" dirty="0">
                <a:solidFill>
                  <a:schemeClr val="accent2">
                    <a:lumMod val="50000"/>
                  </a:schemeClr>
                </a:solidFill>
              </a:rPr>
              <a:t>    When churn rate is low, the separation is poor, and it is an ineffective variable for prediction. When churn rate is good it can be taken for model prediction. </a:t>
            </a:r>
          </a:p>
          <a:p>
            <a:pPr>
              <a:spcBef>
                <a:spcPct val="20000"/>
              </a:spcBef>
              <a:spcAft>
                <a:spcPts val="600"/>
              </a:spcAft>
              <a:buClr>
                <a:schemeClr val="accent2"/>
              </a:buClr>
              <a:buSzPct val="92000"/>
              <a:buFont typeface="Wingdings 2" panose="05020102010507070707" pitchFamily="18" charset="2"/>
              <a:buChar char=""/>
            </a:pPr>
            <a:r>
              <a:rPr lang="en-US" sz="2400" dirty="0">
                <a:solidFill>
                  <a:schemeClr val="accent2">
                    <a:lumMod val="50000"/>
                  </a:schemeClr>
                </a:solidFill>
              </a:rPr>
              <a:t>In the above-mentioned features Gender, phone services and multiples lines appear to have low effect on churn rate.  </a:t>
            </a:r>
          </a:p>
          <a:p>
            <a:pPr>
              <a:spcBef>
                <a:spcPct val="20000"/>
              </a:spcBef>
              <a:spcAft>
                <a:spcPts val="600"/>
              </a:spcAft>
              <a:buClr>
                <a:schemeClr val="accent2"/>
              </a:buClr>
              <a:buSzPct val="92000"/>
              <a:buFont typeface="Wingdings 2" panose="05020102010507070707" pitchFamily="18" charset="2"/>
              <a:buChar char=""/>
            </a:pPr>
            <a:r>
              <a:rPr lang="en-US" sz="2400" dirty="0">
                <a:solidFill>
                  <a:schemeClr val="accent2">
                    <a:lumMod val="50000"/>
                  </a:schemeClr>
                </a:solidFill>
              </a:rPr>
              <a:t>The orange line indicates the churn rate, and green column represents the population percentage.</a:t>
            </a:r>
          </a:p>
          <a:p>
            <a:pPr>
              <a:spcBef>
                <a:spcPct val="20000"/>
              </a:spcBef>
              <a:spcAft>
                <a:spcPts val="600"/>
              </a:spcAft>
              <a:buClr>
                <a:schemeClr val="accent2"/>
              </a:buClr>
              <a:buSzPct val="92000"/>
              <a:buFont typeface="Wingdings 2" panose="05020102010507070707" pitchFamily="18" charset="2"/>
              <a:buChar char=""/>
            </a:pPr>
            <a:r>
              <a:rPr lang="en-US" sz="2400" dirty="0">
                <a:solidFill>
                  <a:schemeClr val="accent2">
                    <a:lumMod val="50000"/>
                  </a:schemeClr>
                </a:solidFill>
              </a:rPr>
              <a:t>Below are the analysis snapshots of other feature vectors which have good churn rate.</a:t>
            </a:r>
          </a:p>
          <a:p>
            <a:pPr>
              <a:spcBef>
                <a:spcPct val="20000"/>
              </a:spcBef>
              <a:spcAft>
                <a:spcPts val="600"/>
              </a:spcAft>
              <a:buClr>
                <a:schemeClr val="accent2"/>
              </a:buClr>
              <a:buSzPct val="92000"/>
            </a:pPr>
            <a:endParaRPr lang="en-US" sz="2400" dirty="0">
              <a:solidFill>
                <a:schemeClr val="accent2">
                  <a:lumMod val="50000"/>
                </a:schemeClr>
              </a:solidFill>
            </a:endParaRPr>
          </a:p>
          <a:p>
            <a:pPr>
              <a:spcBef>
                <a:spcPct val="20000"/>
              </a:spcBef>
              <a:spcAft>
                <a:spcPts val="600"/>
              </a:spcAft>
              <a:buClr>
                <a:schemeClr val="accent2"/>
              </a:buClr>
              <a:buSzPct val="92000"/>
              <a:buFont typeface="Wingdings 2" panose="05020102010507070707" pitchFamily="18" charset="2"/>
              <a:buChar char=""/>
            </a:pPr>
            <a:endParaRPr lang="en-US" sz="2400" dirty="0">
              <a:solidFill>
                <a:schemeClr val="accent2">
                  <a:lumMod val="50000"/>
                </a:schemeClr>
              </a:solidFill>
            </a:endParaRPr>
          </a:p>
          <a:p>
            <a:pPr>
              <a:spcBef>
                <a:spcPct val="20000"/>
              </a:spcBef>
              <a:spcAft>
                <a:spcPts val="600"/>
              </a:spcAft>
              <a:buClr>
                <a:schemeClr val="accent2"/>
              </a:buClr>
              <a:buSzPct val="92000"/>
              <a:buFont typeface="Wingdings 2" panose="05020102010507070707" pitchFamily="18" charset="2"/>
              <a:buChar char=""/>
            </a:pPr>
            <a:endParaRPr lang="en-US" sz="2400" dirty="0">
              <a:solidFill>
                <a:schemeClr val="accent2">
                  <a:lumMod val="50000"/>
                </a:schemeClr>
              </a:solidFill>
            </a:endParaRPr>
          </a:p>
          <a:p>
            <a:pPr>
              <a:spcBef>
                <a:spcPct val="20000"/>
              </a:spcBef>
              <a:spcAft>
                <a:spcPts val="600"/>
              </a:spcAft>
              <a:buClr>
                <a:schemeClr val="accent2"/>
              </a:buClr>
              <a:buSzPct val="92000"/>
              <a:buFont typeface="Wingdings 2" panose="05020102010507070707" pitchFamily="18" charset="2"/>
              <a:buChar char=""/>
            </a:pPr>
            <a:endParaRPr lang="en-US" sz="2400" dirty="0">
              <a:solidFill>
                <a:schemeClr val="accent2">
                  <a:lumMod val="50000"/>
                </a:schemeClr>
              </a:solidFill>
            </a:endParaRPr>
          </a:p>
        </p:txBody>
      </p:sp>
    </p:spTree>
    <p:extLst>
      <p:ext uri="{BB962C8B-B14F-4D97-AF65-F5344CB8AC3E}">
        <p14:creationId xmlns:p14="http://schemas.microsoft.com/office/powerpoint/2010/main" val="2650662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Colorful houses">
            <a:extLst>
              <a:ext uri="{FF2B5EF4-FFF2-40B4-BE49-F238E27FC236}">
                <a16:creationId xmlns:a16="http://schemas.microsoft.com/office/drawing/2014/main" id="{3CAB87E0-EC78-1235-BFD9-6B18391B01B1}"/>
              </a:ext>
            </a:extLst>
          </p:cNvPr>
          <p:cNvPicPr>
            <a:picLocks noChangeAspect="1"/>
          </p:cNvPicPr>
          <p:nvPr/>
        </p:nvPicPr>
        <p:blipFill>
          <a:blip r:embed="rId2">
            <a:duotone>
              <a:schemeClr val="bg2">
                <a:shade val="45000"/>
                <a:satMod val="135000"/>
              </a:schemeClr>
              <a:prstClr val="white"/>
            </a:duotone>
            <a:alphaModFix amt="35000"/>
          </a:blip>
          <a:srcRect t="16885" b="998"/>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73A16ED-1058-48A3-E3C5-E27A4C168FC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t>Example</a:t>
            </a:r>
          </a:p>
        </p:txBody>
      </p:sp>
      <p:grpSp>
        <p:nvGrpSpPr>
          <p:cNvPr id="22" name="Group 21">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9" name="TextBox 28">
            <a:extLst>
              <a:ext uri="{FF2B5EF4-FFF2-40B4-BE49-F238E27FC236}">
                <a16:creationId xmlns:a16="http://schemas.microsoft.com/office/drawing/2014/main" id="{C313705E-6758-3E03-75BA-2D449567FEF5}"/>
              </a:ext>
            </a:extLst>
          </p:cNvPr>
          <p:cNvSpPr txBox="1"/>
          <p:nvPr/>
        </p:nvSpPr>
        <p:spPr>
          <a:xfrm>
            <a:off x="581193" y="2418102"/>
            <a:ext cx="11029615" cy="3678303"/>
          </a:xfrm>
          <a:prstGeom prst="rect">
            <a:avLst/>
          </a:prstGeom>
        </p:spPr>
        <p:txBody>
          <a:bodyPr vert="horz" lIns="91440" tIns="45720" rIns="91440" bIns="45720" rtlCol="0" anchor="ctr">
            <a:noAutofit/>
          </a:bodyPr>
          <a:lstStyle/>
          <a:p>
            <a:pPr>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Interpretation of Categories:</a:t>
            </a:r>
          </a:p>
          <a:p>
            <a:pPr marL="742950" lvl="1" indent="-285750">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No TechSupport:</a:t>
            </a:r>
          </a:p>
          <a:p>
            <a:pPr marL="1143000" lvl="2" indent="-228600">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Makes up 49.31% of the population.</a:t>
            </a:r>
          </a:p>
          <a:p>
            <a:pPr marL="1143000" lvl="2" indent="-228600">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Has the highest churn rate at 42%.</a:t>
            </a:r>
          </a:p>
          <a:p>
            <a:pPr marL="742950" lvl="1" indent="-285750">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No Internet Service:</a:t>
            </a:r>
          </a:p>
          <a:p>
            <a:pPr marL="1143000" lvl="2" indent="-228600">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Comprises 21.67% of the population.</a:t>
            </a:r>
          </a:p>
          <a:p>
            <a:pPr marL="1143000" lvl="2" indent="-228600">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Has the lowest churn rate at 7%.</a:t>
            </a:r>
          </a:p>
          <a:p>
            <a:pPr marL="742950" lvl="1" indent="-285750">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Yes, to TechSupport:</a:t>
            </a:r>
          </a:p>
          <a:p>
            <a:pPr marL="1143000" lvl="2" indent="-228600">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Covers 29.02% of the population.</a:t>
            </a:r>
          </a:p>
          <a:p>
            <a:pPr marL="1143000" lvl="2" indent="-228600">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Has a relatively low churn rate at 15%.</a:t>
            </a:r>
          </a:p>
          <a:p>
            <a:pPr>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Insights:</a:t>
            </a:r>
          </a:p>
          <a:p>
            <a:pPr marL="742950" lvl="1" indent="-285750">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Customers without TechSupport are much more likely to churn compared to those who have TechSupport.</a:t>
            </a:r>
          </a:p>
          <a:p>
            <a:pPr marL="742950" lvl="1" indent="-285750">
              <a:lnSpc>
                <a:spcPct val="90000"/>
              </a:lnSpc>
              <a:spcBef>
                <a:spcPct val="20000"/>
              </a:spcBef>
              <a:spcAft>
                <a:spcPts val="600"/>
              </a:spcAft>
              <a:buClr>
                <a:schemeClr val="accent2"/>
              </a:buClr>
              <a:buSzPct val="92000"/>
              <a:buFont typeface="Wingdings 2" panose="05020102010507070707" pitchFamily="18" charset="2"/>
              <a:buChar char=""/>
            </a:pPr>
            <a:r>
              <a:rPr lang="en-US" sz="1600" dirty="0">
                <a:solidFill>
                  <a:schemeClr val="tx2"/>
                </a:solidFill>
              </a:rPr>
              <a:t>A lack of internet service correlates with a significantly lower churn rate, which might be expected as these customers are not fully engaged with the company's offerings.</a:t>
            </a:r>
          </a:p>
        </p:txBody>
      </p:sp>
    </p:spTree>
    <p:extLst>
      <p:ext uri="{BB962C8B-B14F-4D97-AF65-F5344CB8AC3E}">
        <p14:creationId xmlns:p14="http://schemas.microsoft.com/office/powerpoint/2010/main" val="350594306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3296</TotalTime>
  <Words>1433</Words>
  <Application>Microsoft Macintosh PowerPoint</Application>
  <PresentationFormat>Widescreen</PresentationFormat>
  <Paragraphs>124</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Gill Sans MT</vt:lpstr>
      <vt:lpstr>Times New Roman</vt:lpstr>
      <vt:lpstr>Wingdings 2</vt:lpstr>
      <vt:lpstr>Dividend</vt:lpstr>
      <vt:lpstr>CS6375  Machine Learning</vt:lpstr>
      <vt:lpstr>Problem Statement</vt:lpstr>
      <vt:lpstr>Dataset details: </vt:lpstr>
      <vt:lpstr>Variable details</vt:lpstr>
      <vt:lpstr>WOE (Weight  of  evidence)</vt:lpstr>
      <vt:lpstr>Information  value (iv)</vt:lpstr>
      <vt:lpstr>Bivariate Analysis:</vt:lpstr>
      <vt:lpstr>Analysis</vt:lpstr>
      <vt:lpstr>Example</vt:lpstr>
      <vt:lpstr>Input features and bivariate</vt:lpstr>
      <vt:lpstr>Input Features and bivariate</vt:lpstr>
      <vt:lpstr>INPUT FEATURES AND BIVARIATE</vt:lpstr>
      <vt:lpstr>Algorithms:</vt:lpstr>
      <vt:lpstr>Experiments: </vt:lpstr>
      <vt:lpstr>Comparison</vt:lpstr>
      <vt:lpstr>Confusion matrix of all three</vt:lpstr>
      <vt:lpstr>decision TREE (RPART) MODEL</vt:lpstr>
      <vt:lpstr>PowerPoint Presentation</vt:lpstr>
      <vt:lpstr>PowerPoint Presentation</vt:lpstr>
      <vt:lpstr>Conclusion</vt:lpstr>
      <vt:lpstr>Video is included in next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Anuja, FNU</dc:creator>
  <cp:lastModifiedBy>Anuja, FNU</cp:lastModifiedBy>
  <cp:revision>7</cp:revision>
  <dcterms:created xsi:type="dcterms:W3CDTF">2024-12-05T23:52:30Z</dcterms:created>
  <dcterms:modified xsi:type="dcterms:W3CDTF">2025-02-17T20:14:39Z</dcterms:modified>
</cp:coreProperties>
</file>